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3"/>
  </p:notesMasterIdLst>
  <p:handoutMasterIdLst>
    <p:handoutMasterId r:id="rId24"/>
  </p:handoutMasterIdLst>
  <p:sldIdLst>
    <p:sldId id="256" r:id="rId7"/>
    <p:sldId id="354" r:id="rId8"/>
    <p:sldId id="358" r:id="rId9"/>
    <p:sldId id="292" r:id="rId10"/>
    <p:sldId id="334" r:id="rId11"/>
    <p:sldId id="355" r:id="rId12"/>
    <p:sldId id="353" r:id="rId13"/>
    <p:sldId id="276" r:id="rId14"/>
    <p:sldId id="277" r:id="rId15"/>
    <p:sldId id="319" r:id="rId16"/>
    <p:sldId id="316" r:id="rId17"/>
    <p:sldId id="335" r:id="rId18"/>
    <p:sldId id="347" r:id="rId19"/>
    <p:sldId id="357" r:id="rId20"/>
    <p:sldId id="356" r:id="rId21"/>
    <p:sldId id="344"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41" autoAdjust="0"/>
  </p:normalViewPr>
  <p:slideViewPr>
    <p:cSldViewPr>
      <p:cViewPr>
        <p:scale>
          <a:sx n="80" d="100"/>
          <a:sy n="80" d="100"/>
        </p:scale>
        <p:origin x="-1027"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27" Type="http://schemas.openxmlformats.org/officeDocument/2006/relationships/theme" Target="theme/theme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48BAD334-D877-4835-AE45-83BFF92AD001}" type="datetimeFigureOut">
              <a:rPr lang="en-US" smtClean="0"/>
              <a:t>7/26/2017</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4BD60FA3-1589-4A28-BAD0-0B09B64DDF59}" type="slidenum">
              <a:rPr lang="en-US" smtClean="0"/>
              <a:t>‹#›</a:t>
            </a:fld>
            <a:endParaRPr lang="en-US"/>
          </a:p>
        </p:txBody>
      </p:sp>
    </p:spTree>
    <p:extLst>
      <p:ext uri="{BB962C8B-B14F-4D97-AF65-F5344CB8AC3E}">
        <p14:creationId xmlns:p14="http://schemas.microsoft.com/office/powerpoint/2010/main" val="1566969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A7F333E5-B2BB-4C5B-9C27-A2AF04B7D7B3}" type="datetimeFigureOut">
              <a:rPr lang="en-US" smtClean="0"/>
              <a:t>7/26/2017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2D054BE6-F85D-4B38-9DF4-A31AE6CDD481}" type="slidenum">
              <a:rPr lang="en-US" smtClean="0"/>
              <a:t>‹#›</a:t>
            </a:fld>
            <a:endParaRPr lang="en-US"/>
          </a:p>
        </p:txBody>
      </p:sp>
    </p:spTree>
    <p:extLst>
      <p:ext uri="{BB962C8B-B14F-4D97-AF65-F5344CB8AC3E}">
        <p14:creationId xmlns:p14="http://schemas.microsoft.com/office/powerpoint/2010/main" val="2622913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054BE6-F85D-4B38-9DF4-A31AE6CDD481}" type="slidenum">
              <a:rPr lang="en-US" smtClean="0"/>
              <a:t>1</a:t>
            </a:fld>
            <a:endParaRPr lang="en-US"/>
          </a:p>
        </p:txBody>
      </p:sp>
    </p:spTree>
    <p:extLst>
      <p:ext uri="{BB962C8B-B14F-4D97-AF65-F5344CB8AC3E}">
        <p14:creationId xmlns:p14="http://schemas.microsoft.com/office/powerpoint/2010/main" val="176524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88" indent="-171688">
              <a:buFont typeface="Arial" pitchFamily="34" charset="0"/>
              <a:buChar char="•"/>
            </a:pPr>
            <a:r>
              <a:rPr lang="en-US" b="1" baseline="0" dirty="0" smtClean="0"/>
              <a:t>Port CEO provides directives to the divisions to be “the greenest and most efficient port in North America.”</a:t>
            </a:r>
          </a:p>
          <a:p>
            <a:pPr marL="171688" indent="-171688">
              <a:buFont typeface="Arial" pitchFamily="34" charset="0"/>
              <a:buChar char="•"/>
            </a:pPr>
            <a:r>
              <a:rPr lang="en-US" b="1" baseline="0" dirty="0" smtClean="0"/>
              <a:t>Commission also directs divisions to protect environment in the Century Agenda Goals:</a:t>
            </a:r>
          </a:p>
          <a:p>
            <a:pPr marL="629523" lvl="1" indent="-171688">
              <a:buFont typeface="Arial" pitchFamily="34" charset="0"/>
              <a:buChar char="•"/>
            </a:pPr>
            <a:r>
              <a:rPr lang="en-US" baseline="0" dirty="0" smtClean="0"/>
              <a:t>Meet all increased energy needs through conservation and renewable resources.</a:t>
            </a:r>
          </a:p>
          <a:p>
            <a:pPr marL="629523" lvl="1" indent="-171688">
              <a:buFont typeface="Arial" pitchFamily="34" charset="0"/>
              <a:buChar char="•"/>
            </a:pPr>
            <a:r>
              <a:rPr lang="en-US" dirty="0" smtClean="0"/>
              <a:t>Reduce</a:t>
            </a:r>
            <a:r>
              <a:rPr lang="en-US" baseline="0" dirty="0" smtClean="0"/>
              <a:t> air pollutant </a:t>
            </a:r>
            <a:r>
              <a:rPr lang="en-US" baseline="0" dirty="0" err="1" smtClean="0"/>
              <a:t>emisisons</a:t>
            </a:r>
            <a:r>
              <a:rPr lang="en-US" baseline="0" dirty="0" smtClean="0"/>
              <a:t> by 50% from 2005 levels</a:t>
            </a:r>
          </a:p>
          <a:p>
            <a:pPr marL="629523" lvl="1" indent="-171688">
              <a:buFont typeface="Arial" pitchFamily="34" charset="0"/>
              <a:buChar char="•"/>
            </a:pPr>
            <a:r>
              <a:rPr lang="en-US" baseline="0" dirty="0" smtClean="0"/>
              <a:t>Reduce carbon emissions from port-operations by 50% from 2005 levels </a:t>
            </a:r>
          </a:p>
          <a:p>
            <a:pPr marL="629523" lvl="1" indent="-171688">
              <a:buFont typeface="Arial" pitchFamily="34" charset="0"/>
              <a:buChar char="•"/>
            </a:pPr>
            <a:r>
              <a:rPr lang="en-US" baseline="0" dirty="0" smtClean="0"/>
              <a:t>Reduce aircraft-related emissions at Sea-</a:t>
            </a:r>
            <a:r>
              <a:rPr lang="en-US" baseline="0" dirty="0" err="1" smtClean="0"/>
              <a:t>Tac</a:t>
            </a:r>
            <a:r>
              <a:rPr lang="en-US" baseline="0" dirty="0" smtClean="0"/>
              <a:t> by 25%</a:t>
            </a:r>
          </a:p>
          <a:p>
            <a:pPr marL="629523" lvl="1" indent="-171688">
              <a:buFont typeface="Arial" pitchFamily="34" charset="0"/>
              <a:buChar char="•"/>
            </a:pPr>
            <a:r>
              <a:rPr lang="en-US" baseline="0" dirty="0" smtClean="0"/>
              <a:t>Meet or exceed agency requirements for storm water leaving Port owned or operated facilities</a:t>
            </a:r>
          </a:p>
          <a:p>
            <a:pPr marL="171688" indent="-171688">
              <a:buFont typeface="Arial" pitchFamily="34" charset="0"/>
              <a:buChar char="•"/>
            </a:pPr>
            <a:r>
              <a:rPr lang="en-US" b="1" baseline="0" dirty="0" smtClean="0"/>
              <a:t>Sea-</a:t>
            </a:r>
            <a:r>
              <a:rPr lang="en-US" b="1" baseline="0" dirty="0" err="1" smtClean="0"/>
              <a:t>Tac</a:t>
            </a:r>
            <a:r>
              <a:rPr lang="en-US" b="1" baseline="0" dirty="0" smtClean="0"/>
              <a:t> Airport Purpose and Strategic Goals </a:t>
            </a:r>
          </a:p>
          <a:p>
            <a:pPr marL="629549" lvl="1" indent="-171688">
              <a:buFont typeface="Arial" pitchFamily="34" charset="0"/>
              <a:buChar char="•"/>
            </a:pPr>
            <a:r>
              <a:rPr lang="en-US" i="0" baseline="0" dirty="0" smtClean="0"/>
              <a:t>Environmental innovation and environmental leadership as a purpose and stated strategic goal</a:t>
            </a:r>
          </a:p>
          <a:p>
            <a:pPr marL="171688" indent="-171688">
              <a:buFont typeface="Arial" pitchFamily="34" charset="0"/>
              <a:buChar char="•"/>
            </a:pPr>
            <a:r>
              <a:rPr lang="en-US" dirty="0" smtClean="0"/>
              <a:t>From</a:t>
            </a:r>
            <a:r>
              <a:rPr lang="en-US" baseline="0" dirty="0" smtClean="0"/>
              <a:t> those documents, we derive our key programs and objectives in our </a:t>
            </a:r>
            <a:r>
              <a:rPr lang="en-US" b="1" dirty="0" smtClean="0"/>
              <a:t>5 year strategic plan 2009 - 2014</a:t>
            </a:r>
          </a:p>
          <a:p>
            <a:pPr marL="629549" lvl="1" indent="-171688">
              <a:buFont typeface="Arial" pitchFamily="34" charset="0"/>
              <a:buChar char="•"/>
            </a:pPr>
            <a:r>
              <a:rPr lang="en-US" dirty="0" smtClean="0"/>
              <a:t>Includes 7 key performance areas with over 20 objectives for each area</a:t>
            </a:r>
          </a:p>
          <a:p>
            <a:pPr marL="629549" lvl="1" indent="-171688">
              <a:buFont typeface="Arial" pitchFamily="34" charset="0"/>
              <a:buChar char="•"/>
            </a:pPr>
            <a:r>
              <a:rPr lang="en-US" dirty="0" smtClean="0"/>
              <a:t>Key areas include air quality/climate protection, energy use and conservation, buildings and infrastructure,</a:t>
            </a:r>
            <a:r>
              <a:rPr lang="en-US" baseline="0" dirty="0" smtClean="0"/>
              <a:t> </a:t>
            </a:r>
            <a:r>
              <a:rPr lang="en-US" dirty="0" smtClean="0"/>
              <a:t>solid waste/recycling, water resources and wildlife, noise</a:t>
            </a:r>
            <a:r>
              <a:rPr lang="en-US" baseline="0" dirty="0" smtClean="0"/>
              <a:t> mitigation</a:t>
            </a:r>
            <a:r>
              <a:rPr lang="en-US" dirty="0" smtClean="0"/>
              <a:t>, and education and integration (community outreach, stakeholder</a:t>
            </a:r>
            <a:r>
              <a:rPr lang="en-US" baseline="0" dirty="0" smtClean="0"/>
              <a:t> engagement, etc.)</a:t>
            </a:r>
          </a:p>
          <a:p>
            <a:pPr marL="629523" lvl="1" indent="-171688">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6E59CF8-FBFC-4391-B3DB-145A56CCDDF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373391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GHGs</a:t>
            </a:r>
            <a:r>
              <a:rPr lang="en-US" baseline="0" dirty="0" smtClean="0"/>
              <a:t> trap heat from the sun in the earths atmosphere.  This is a great thing </a:t>
            </a:r>
            <a:r>
              <a:rPr lang="en-US" baseline="0" dirty="0" smtClean="0">
                <a:sym typeface="Wingdings" panose="05000000000000000000" pitchFamily="2" charset="2"/>
              </a:rPr>
              <a:t>  too much GHGs traps too much heat and the earth warms up and results in changing our climate.  GHGs have NO direct impact on human health.  Adverse effects come from the increasing temperatures and changing climate.  Also, burning fossil fuels have OTHER air pollutants that CAN cause adverse effects in humans.</a:t>
            </a:r>
            <a:endParaRPr lang="en-US" dirty="0"/>
          </a:p>
        </p:txBody>
      </p:sp>
      <p:sp>
        <p:nvSpPr>
          <p:cNvPr id="4" name="Slide Number Placeholder 3"/>
          <p:cNvSpPr>
            <a:spLocks noGrp="1"/>
          </p:cNvSpPr>
          <p:nvPr>
            <p:ph type="sldNum" sz="quarter" idx="10"/>
          </p:nvPr>
        </p:nvSpPr>
        <p:spPr/>
        <p:txBody>
          <a:bodyPr/>
          <a:lstStyle/>
          <a:p>
            <a:fld id="{2D054BE6-F85D-4B38-9DF4-A31AE6CDD481}" type="slidenum">
              <a:rPr lang="en-US" smtClean="0"/>
              <a:t>5</a:t>
            </a:fld>
            <a:endParaRPr lang="en-US"/>
          </a:p>
        </p:txBody>
      </p:sp>
    </p:spTree>
    <p:extLst>
      <p:ext uri="{BB962C8B-B14F-4D97-AF65-F5344CB8AC3E}">
        <p14:creationId xmlns:p14="http://schemas.microsoft.com/office/powerpoint/2010/main" val="274883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171698" indent="-171698">
              <a:buFont typeface="Arial" pitchFamily="34" charset="0"/>
              <a:buChar char="•"/>
              <a:defRPr/>
            </a:pPr>
            <a:r>
              <a:rPr lang="en-US" dirty="0" smtClean="0"/>
              <a:t>Continuing</a:t>
            </a:r>
            <a:r>
              <a:rPr lang="en-US" baseline="0" dirty="0" smtClean="0"/>
              <a:t> to implement emission reduction projects focused on reducing emissions from our airline partners (SCOPE 3 EMISSIONS!)</a:t>
            </a:r>
          </a:p>
          <a:p>
            <a:pPr marL="171698" indent="-171698">
              <a:buFont typeface="Arial" pitchFamily="34" charset="0"/>
              <a:buChar char="•"/>
              <a:defRPr/>
            </a:pPr>
            <a:r>
              <a:rPr lang="en-US" baseline="0" dirty="0" smtClean="0"/>
              <a:t>Increases in GHGs due to increased electricity needs – 2,000 tons for PC Air, 800 for </a:t>
            </a:r>
            <a:r>
              <a:rPr lang="en-US" baseline="0" dirty="0" err="1" smtClean="0"/>
              <a:t>eGSE</a:t>
            </a:r>
            <a:endParaRPr lang="en-US" baseline="0" dirty="0" smtClean="0"/>
          </a:p>
          <a:p>
            <a:pPr marL="171698" indent="-171698">
              <a:buFont typeface="Arial" pitchFamily="34" charset="0"/>
              <a:buChar char="•"/>
              <a:defRPr/>
            </a:pPr>
            <a:endParaRPr lang="en-US" dirty="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DD6E0-3E04-4308-A669-CACB14776208}"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73BE390-F5EE-4AD2-AB91-146777404359}" type="slidenum">
              <a:rPr lang="en-US" smtClean="0">
                <a:latin typeface="Arial" pitchFamily="34" charset="0"/>
              </a:rPr>
              <a:pPr/>
              <a:t>9</a:t>
            </a:fld>
            <a:endParaRPr lang="en-US" smtClean="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r>
              <a:rPr lang="en-US" b="1" dirty="0" smtClean="0"/>
              <a:t>CNG/Alternative Fuel Vehicles:  </a:t>
            </a:r>
          </a:p>
          <a:p>
            <a:pPr marL="171698" indent="-171698">
              <a:buFont typeface="Arial" pitchFamily="34" charset="0"/>
              <a:buChar char="•"/>
            </a:pPr>
            <a:r>
              <a:rPr lang="en-US" dirty="0" smtClean="0"/>
              <a:t>Port’s CNG powered-vehicles at Sea-</a:t>
            </a:r>
            <a:r>
              <a:rPr lang="en-US" dirty="0" err="1" smtClean="0"/>
              <a:t>Tac</a:t>
            </a:r>
            <a:r>
              <a:rPr lang="en-US" dirty="0" smtClean="0"/>
              <a:t> (29 buses, two sweepers and 60 light-duty vehicles)  serve our new LEED certified Rental</a:t>
            </a:r>
            <a:r>
              <a:rPr lang="en-US" baseline="0" dirty="0" smtClean="0"/>
              <a:t> Car Facility.  The new buses </a:t>
            </a:r>
            <a:r>
              <a:rPr lang="en-US" dirty="0" smtClean="0"/>
              <a:t>reduce air emissions from Port operations. The Port also uses bio-fuels and gas-electric hybrid  vehicles at the airport.</a:t>
            </a:r>
            <a:endParaRPr lang="en-US" b="0" dirty="0" smtClean="0">
              <a:latin typeface="Arial" pitchFamily="34" charset="0"/>
            </a:endParaRPr>
          </a:p>
          <a:p>
            <a:pPr eaLnBrk="1" hangingPunct="1"/>
            <a:endParaRPr lang="en-US" dirty="0" smtClean="0">
              <a:latin typeface="Arial" pitchFamily="34" charset="0"/>
            </a:endParaRPr>
          </a:p>
          <a:p>
            <a:pPr eaLnBrk="1" hangingPunct="1"/>
            <a:r>
              <a:rPr lang="en-US" b="1" dirty="0" smtClean="0">
                <a:latin typeface="Arial" pitchFamily="34" charset="0"/>
              </a:rPr>
              <a:t>Green Taxi Fleet </a:t>
            </a:r>
          </a:p>
          <a:p>
            <a:pPr eaLnBrk="1" hangingPunct="1"/>
            <a:r>
              <a:rPr lang="en-US" dirty="0" smtClean="0">
                <a:latin typeface="Arial" pitchFamily="34" charset="0"/>
              </a:rPr>
              <a:t>We’re continuing with our green taxis serving Sea-</a:t>
            </a:r>
            <a:r>
              <a:rPr lang="en-US" dirty="0" err="1" smtClean="0">
                <a:latin typeface="Arial" pitchFamily="34" charset="0"/>
              </a:rPr>
              <a:t>Tac</a:t>
            </a:r>
            <a:r>
              <a:rPr lang="en-US" dirty="0" smtClean="0">
                <a:latin typeface="Arial" pitchFamily="34" charset="0"/>
              </a:rPr>
              <a:t>.  As part of a pilot program, 39 hybrid Toyota </a:t>
            </a:r>
            <a:r>
              <a:rPr lang="en-US" dirty="0" err="1" smtClean="0">
                <a:latin typeface="Arial" pitchFamily="34" charset="0"/>
              </a:rPr>
              <a:t>Prius</a:t>
            </a:r>
            <a:r>
              <a:rPr lang="en-US" dirty="0" smtClean="0">
                <a:latin typeface="Arial" pitchFamily="34" charset="0"/>
              </a:rPr>
              <a:t> cabs also were in service.  Under the newest (2010) agreement for cab service, cabs will continue to be green—and by 2012 the green cab fleet serving the airport total 210 vehicles. </a:t>
            </a:r>
          </a:p>
          <a:p>
            <a:pPr eaLnBrk="1" hangingPunct="1"/>
            <a:endParaRPr lang="en-US" dirty="0" smtClean="0">
              <a:latin typeface="Arial" pitchFamily="34" charset="0"/>
            </a:endParaRPr>
          </a:p>
          <a:p>
            <a:pPr eaLnBrk="1" hangingPunct="1"/>
            <a:r>
              <a:rPr lang="en-US" b="1" dirty="0" smtClean="0">
                <a:latin typeface="Arial" pitchFamily="34" charset="0"/>
              </a:rPr>
              <a:t>Electric Charging Stations</a:t>
            </a:r>
          </a:p>
          <a:p>
            <a:pPr marL="171698" indent="-171698">
              <a:buFont typeface="Arial" pitchFamily="34" charset="0"/>
              <a:buChar char="•"/>
            </a:pPr>
            <a:r>
              <a:rPr lang="en-US" dirty="0" smtClean="0"/>
              <a:t>Sea-</a:t>
            </a:r>
            <a:r>
              <a:rPr lang="en-US" dirty="0" err="1" smtClean="0"/>
              <a:t>Tac</a:t>
            </a:r>
            <a:r>
              <a:rPr lang="en-US" dirty="0" smtClean="0"/>
              <a:t> is one of a few airports in the country offering </a:t>
            </a:r>
            <a:r>
              <a:rPr lang="en-US" b="1" dirty="0" smtClean="0"/>
              <a:t>charging stations for electric cars in the airport garage.  Regular parking  </a:t>
            </a:r>
            <a:r>
              <a:rPr lang="en-US" dirty="0" smtClean="0"/>
              <a:t>rates apply, but there is no fee for using the electrical connections in this pilot project. There currently are six stalls with this capability, located on the fifth floor of the garage.</a:t>
            </a:r>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054BE6-F85D-4B38-9DF4-A31AE6CDD481}" type="slidenum">
              <a:rPr lang="en-US" smtClean="0"/>
              <a:t>10</a:t>
            </a:fld>
            <a:endParaRPr lang="en-US"/>
          </a:p>
        </p:txBody>
      </p:sp>
    </p:spTree>
    <p:extLst>
      <p:ext uri="{BB962C8B-B14F-4D97-AF65-F5344CB8AC3E}">
        <p14:creationId xmlns:p14="http://schemas.microsoft.com/office/powerpoint/2010/main" val="213520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054BE6-F85D-4B38-9DF4-A31AE6CDD481}" type="slidenum">
              <a:rPr lang="en-US" smtClean="0"/>
              <a:t>11</a:t>
            </a:fld>
            <a:endParaRPr lang="en-US"/>
          </a:p>
        </p:txBody>
      </p:sp>
    </p:spTree>
    <p:extLst>
      <p:ext uri="{BB962C8B-B14F-4D97-AF65-F5344CB8AC3E}">
        <p14:creationId xmlns:p14="http://schemas.microsoft.com/office/powerpoint/2010/main" val="1520609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Includes</a:t>
            </a:r>
            <a:r>
              <a:rPr lang="en-US" baseline="0" dirty="0" smtClean="0"/>
              <a:t> </a:t>
            </a:r>
            <a:r>
              <a:rPr lang="en-US" dirty="0" smtClean="0"/>
              <a:t>6 US universities and USDOT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Reductions vary relative to aircraft engine conditions, biofuel production pathway, and percent blend of biofuel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https://ascent.aero/project/emissions-data-analysis-for-cleen-access-and-other-recent-tests/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D054BE6-F85D-4B38-9DF4-A31AE6CDD481}" type="slidenum">
              <a:rPr lang="en-US" smtClean="0"/>
              <a:t>15</a:t>
            </a:fld>
            <a:endParaRPr lang="en-US"/>
          </a:p>
        </p:txBody>
      </p:sp>
    </p:spTree>
    <p:extLst>
      <p:ext uri="{BB962C8B-B14F-4D97-AF65-F5344CB8AC3E}">
        <p14:creationId xmlns:p14="http://schemas.microsoft.com/office/powerpoint/2010/main" val="3201114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2130425"/>
            <a:ext cx="4343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343400" y="3810000"/>
            <a:ext cx="43434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0C7982-F2EF-4979-A47A-4F43A6247EA9}"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17F4-CEAE-46FA-97CA-02A4ADAAF56B}" type="slidenum">
              <a:rPr lang="en-US" smtClean="0"/>
              <a:t>‹#›</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8780" y="152400"/>
            <a:ext cx="1708520" cy="762000"/>
          </a:xfrm>
          <a:prstGeom prst="rect">
            <a:avLst/>
          </a:prstGeom>
        </p:spPr>
      </p:pic>
    </p:spTree>
    <p:extLst>
      <p:ext uri="{BB962C8B-B14F-4D97-AF65-F5344CB8AC3E}">
        <p14:creationId xmlns:p14="http://schemas.microsoft.com/office/powerpoint/2010/main" val="34908123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5CF93-F475-4723-88A0-8E530472C1A3}"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17F4-CEAE-46FA-97CA-02A4ADAAF56B}" type="slidenum">
              <a:rPr lang="en-US" smtClean="0"/>
              <a:t>‹#›</a:t>
            </a:fld>
            <a:endParaRPr lang="en-US"/>
          </a:p>
        </p:txBody>
      </p:sp>
    </p:spTree>
    <p:extLst>
      <p:ext uri="{BB962C8B-B14F-4D97-AF65-F5344CB8AC3E}">
        <p14:creationId xmlns:p14="http://schemas.microsoft.com/office/powerpoint/2010/main" val="3653916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239FF-7568-465C-A0CC-3B7391F6CFD3}"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17F4-CEAE-46FA-97CA-02A4ADAAF56B}" type="slidenum">
              <a:rPr lang="en-US" smtClean="0"/>
              <a:t>‹#›</a:t>
            </a:fld>
            <a:endParaRPr lang="en-US"/>
          </a:p>
        </p:txBody>
      </p:sp>
    </p:spTree>
    <p:extLst>
      <p:ext uri="{BB962C8B-B14F-4D97-AF65-F5344CB8AC3E}">
        <p14:creationId xmlns:p14="http://schemas.microsoft.com/office/powerpoint/2010/main" val="6426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67D16-B37C-49F8-B410-C47697D2CD79}"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17F4-CEAE-46FA-97CA-02A4ADAAF56B}" type="slidenum">
              <a:rPr lang="en-US" smtClean="0"/>
              <a:t>‹#›</a:t>
            </a:fld>
            <a:endParaRPr lang="en-US"/>
          </a:p>
        </p:txBody>
      </p:sp>
    </p:spTree>
    <p:extLst>
      <p:ext uri="{BB962C8B-B14F-4D97-AF65-F5344CB8AC3E}">
        <p14:creationId xmlns:p14="http://schemas.microsoft.com/office/powerpoint/2010/main" val="21422627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26218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762000"/>
            <a:ext cx="7772400" cy="1500187"/>
          </a:xfrm>
        </p:spPr>
        <p:txBody>
          <a:bodyPr anchor="b"/>
          <a:lstStyle>
            <a:lvl1pPr marL="0" indent="0">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EB885-10C5-4A30-BFAC-C5FB4294A536}"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17F4-CEAE-46FA-97CA-02A4ADAAF56B}" type="slidenum">
              <a:rPr lang="en-US" smtClean="0"/>
              <a:t>‹#›</a:t>
            </a:fld>
            <a:endParaRPr lang="en-US"/>
          </a:p>
        </p:txBody>
      </p:sp>
    </p:spTree>
    <p:extLst>
      <p:ext uri="{BB962C8B-B14F-4D97-AF65-F5344CB8AC3E}">
        <p14:creationId xmlns:p14="http://schemas.microsoft.com/office/powerpoint/2010/main" val="26761027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6081CB-3D3A-46A9-8936-82987815475E}" type="datetime1">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617F4-CEAE-46FA-97CA-02A4ADAAF56B}" type="slidenum">
              <a:rPr lang="en-US" smtClean="0"/>
              <a:t>‹#›</a:t>
            </a:fld>
            <a:endParaRPr lang="en-US"/>
          </a:p>
        </p:txBody>
      </p:sp>
    </p:spTree>
    <p:extLst>
      <p:ext uri="{BB962C8B-B14F-4D97-AF65-F5344CB8AC3E}">
        <p14:creationId xmlns:p14="http://schemas.microsoft.com/office/powerpoint/2010/main" val="12301534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610CCE-CB89-4221-9B64-82C43B47C0F8}" type="datetime1">
              <a:rPr lang="en-US" smtClean="0"/>
              <a:t>7/26/2017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617F4-CEAE-46FA-97CA-02A4ADAAF56B}" type="slidenum">
              <a:rPr lang="en-US" smtClean="0"/>
              <a:t>‹#›</a:t>
            </a:fld>
            <a:endParaRPr lang="en-US"/>
          </a:p>
        </p:txBody>
      </p:sp>
    </p:spTree>
    <p:extLst>
      <p:ext uri="{BB962C8B-B14F-4D97-AF65-F5344CB8AC3E}">
        <p14:creationId xmlns:p14="http://schemas.microsoft.com/office/powerpoint/2010/main" val="10071182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99BD13-2743-4A4F-A8B0-812010C33E6A}" type="datetime1">
              <a:rPr lang="en-US" smtClean="0"/>
              <a:t>7/26/2017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617F4-CEAE-46FA-97CA-02A4ADAAF56B}" type="slidenum">
              <a:rPr lang="en-US" smtClean="0"/>
              <a:t>‹#›</a:t>
            </a:fld>
            <a:endParaRPr lang="en-US"/>
          </a:p>
        </p:txBody>
      </p:sp>
    </p:spTree>
    <p:extLst>
      <p:ext uri="{BB962C8B-B14F-4D97-AF65-F5344CB8AC3E}">
        <p14:creationId xmlns:p14="http://schemas.microsoft.com/office/powerpoint/2010/main" val="9595185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1EB66-1364-4415-ACB4-468147C253F4}" type="datetime1">
              <a:rPr lang="en-US" smtClean="0"/>
              <a:t>7/26/2017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617F4-CEAE-46FA-97CA-02A4ADAAF56B}" type="slidenum">
              <a:rPr lang="en-US" smtClean="0"/>
              <a:t>‹#›</a:t>
            </a:fld>
            <a:endParaRPr lang="en-US"/>
          </a:p>
        </p:txBody>
      </p:sp>
    </p:spTree>
    <p:extLst>
      <p:ext uri="{BB962C8B-B14F-4D97-AF65-F5344CB8AC3E}">
        <p14:creationId xmlns:p14="http://schemas.microsoft.com/office/powerpoint/2010/main" val="37740322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8C1E4D-EB09-4EB1-9677-0BB3F28FAFAA}" type="datetime1">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617F4-CEAE-46FA-97CA-02A4ADAAF56B}" type="slidenum">
              <a:rPr lang="en-US" smtClean="0"/>
              <a:t>‹#›</a:t>
            </a:fld>
            <a:endParaRPr lang="en-US"/>
          </a:p>
        </p:txBody>
      </p:sp>
    </p:spTree>
    <p:extLst>
      <p:ext uri="{BB962C8B-B14F-4D97-AF65-F5344CB8AC3E}">
        <p14:creationId xmlns:p14="http://schemas.microsoft.com/office/powerpoint/2010/main" val="37085703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E37D-764F-4F8B-BA19-759EB06B9CF0}" type="datetime1">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617F4-CEAE-46FA-97CA-02A4ADAAF56B}" type="slidenum">
              <a:rPr lang="en-US" smtClean="0"/>
              <a:t>‹#›</a:t>
            </a:fld>
            <a:endParaRPr lang="en-US"/>
          </a:p>
        </p:txBody>
      </p:sp>
    </p:spTree>
    <p:extLst>
      <p:ext uri="{BB962C8B-B14F-4D97-AF65-F5344CB8AC3E}">
        <p14:creationId xmlns:p14="http://schemas.microsoft.com/office/powerpoint/2010/main" val="34164928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000">
                <a:solidFill>
                  <a:schemeClr val="accent2"/>
                </a:solidFill>
              </a:defRPr>
            </a:lvl1pPr>
          </a:lstStyle>
          <a:p>
            <a:fld id="{DAD1721D-A8EA-4295-A998-91D758FE85E3}" type="datetime1">
              <a:rPr lang="en-US" smtClean="0"/>
              <a:t>7/26/2017</a:t>
            </a:fld>
            <a:endParaRPr lang="en-US"/>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accent2"/>
                </a:solidFill>
              </a:defRPr>
            </a:lvl1pPr>
          </a:lstStyle>
          <a:p>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000">
                <a:solidFill>
                  <a:schemeClr val="accent2"/>
                </a:solidFill>
              </a:defRPr>
            </a:lvl1pPr>
          </a:lstStyle>
          <a:p>
            <a:fld id="{FCF617F4-CEAE-46FA-97CA-02A4ADAAF56B}" type="slidenum">
              <a:rPr lang="en-US" smtClean="0"/>
              <a:t>‹#›</a:t>
            </a:fld>
            <a:endParaRPr lang="en-US"/>
          </a:p>
        </p:txBody>
      </p:sp>
    </p:spTree>
    <p:extLst>
      <p:ext uri="{BB962C8B-B14F-4D97-AF65-F5344CB8AC3E}">
        <p14:creationId xmlns:p14="http://schemas.microsoft.com/office/powerpoint/2010/main" val="3004013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600" dirty="0" smtClean="0"/>
              <a:t>Air Quality Initiatives at </a:t>
            </a:r>
            <a:br>
              <a:rPr lang="en-US" sz="2600" dirty="0" smtClean="0"/>
            </a:br>
            <a:r>
              <a:rPr lang="en-US" sz="2600" dirty="0" smtClean="0"/>
              <a:t>Sea-Tac Airport</a:t>
            </a:r>
            <a:endParaRPr lang="en-US" sz="2600" dirty="0"/>
          </a:p>
        </p:txBody>
      </p:sp>
      <p:sp>
        <p:nvSpPr>
          <p:cNvPr id="3" name="Subtitle 2"/>
          <p:cNvSpPr>
            <a:spLocks noGrp="1"/>
          </p:cNvSpPr>
          <p:nvPr>
            <p:ph type="subTitle" idx="1"/>
          </p:nvPr>
        </p:nvSpPr>
        <p:spPr/>
        <p:txBody>
          <a:bodyPr>
            <a:normAutofit/>
          </a:bodyPr>
          <a:lstStyle/>
          <a:p>
            <a:endParaRPr lang="en-US" sz="1400" dirty="0" smtClean="0">
              <a:solidFill>
                <a:schemeClr val="bg2">
                  <a:lumMod val="25000"/>
                </a:schemeClr>
              </a:solidFill>
            </a:endParaRPr>
          </a:p>
          <a:p>
            <a:r>
              <a:rPr lang="en-US" sz="1600" dirty="0" smtClean="0">
                <a:solidFill>
                  <a:schemeClr val="bg2">
                    <a:lumMod val="25000"/>
                  </a:schemeClr>
                </a:solidFill>
              </a:rPr>
              <a:t>Leslie Stanton, MS, MBA</a:t>
            </a:r>
          </a:p>
          <a:p>
            <a:r>
              <a:rPr lang="en-US" sz="1600" dirty="0" smtClean="0">
                <a:solidFill>
                  <a:schemeClr val="bg2">
                    <a:lumMod val="25000"/>
                  </a:schemeClr>
                </a:solidFill>
              </a:rPr>
              <a:t>Sustainability Manager</a:t>
            </a:r>
            <a:endParaRPr lang="en-US" sz="1600" dirty="0">
              <a:solidFill>
                <a:schemeClr val="bg2">
                  <a:lumMod val="25000"/>
                </a:schemeClr>
              </a:solidFill>
            </a:endParaRPr>
          </a:p>
          <a:p>
            <a:r>
              <a:rPr lang="en-US" sz="1600" dirty="0" smtClean="0">
                <a:solidFill>
                  <a:schemeClr val="bg2">
                    <a:lumMod val="25000"/>
                  </a:schemeClr>
                </a:solidFill>
              </a:rPr>
              <a:t>Aviation Environmental</a:t>
            </a:r>
          </a:p>
          <a:p>
            <a:r>
              <a:rPr lang="en-US" sz="1600" dirty="0" smtClean="0">
                <a:solidFill>
                  <a:schemeClr val="bg2">
                    <a:lumMod val="25000"/>
                  </a:schemeClr>
                </a:solidFill>
              </a:rPr>
              <a:t>July 26, 2017</a:t>
            </a:r>
            <a:endParaRPr lang="en-US" sz="1600" dirty="0">
              <a:solidFill>
                <a:schemeClr val="bg2">
                  <a:lumMod val="25000"/>
                </a:schemeClr>
              </a:solidFill>
            </a:endParaRPr>
          </a:p>
        </p:txBody>
      </p:sp>
      <p:sp>
        <p:nvSpPr>
          <p:cNvPr id="4" name="Date Placeholder 3"/>
          <p:cNvSpPr>
            <a:spLocks noGrp="1"/>
          </p:cNvSpPr>
          <p:nvPr>
            <p:ph type="dt" sz="half" idx="10"/>
          </p:nvPr>
        </p:nvSpPr>
        <p:spPr/>
        <p:txBody>
          <a:bodyPr/>
          <a:lstStyle/>
          <a:p>
            <a:fld id="{E3069339-EEFE-418C-8E0C-DB3933597014}" type="datetime1">
              <a:rPr lang="en-US" smtClean="0"/>
              <a:t>7/26/2017</a:t>
            </a:fld>
            <a:endParaRPr lang="en-US"/>
          </a:p>
        </p:txBody>
      </p:sp>
      <p:sp>
        <p:nvSpPr>
          <p:cNvPr id="5" name="Slide Number Placeholder 4"/>
          <p:cNvSpPr>
            <a:spLocks noGrp="1"/>
          </p:cNvSpPr>
          <p:nvPr>
            <p:ph type="sldNum" sz="quarter" idx="12"/>
          </p:nvPr>
        </p:nvSpPr>
        <p:spPr/>
        <p:txBody>
          <a:bodyPr/>
          <a:lstStyle/>
          <a:p>
            <a:fld id="{FCF617F4-CEAE-46FA-97CA-02A4ADAAF56B}" type="slidenum">
              <a:rPr lang="en-US" smtClean="0"/>
              <a:t>1</a:t>
            </a:fld>
            <a:endParaRPr lang="en-US"/>
          </a:p>
        </p:txBody>
      </p:sp>
    </p:spTree>
    <p:extLst>
      <p:ext uri="{BB962C8B-B14F-4D97-AF65-F5344CB8AC3E}">
        <p14:creationId xmlns:p14="http://schemas.microsoft.com/office/powerpoint/2010/main" val="367851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Passenger Vehicles</a:t>
            </a:r>
            <a:endParaRPr lang="en-US" dirty="0"/>
          </a:p>
        </p:txBody>
      </p:sp>
      <p:sp>
        <p:nvSpPr>
          <p:cNvPr id="3" name="Content Placeholder 2"/>
          <p:cNvSpPr>
            <a:spLocks noGrp="1"/>
          </p:cNvSpPr>
          <p:nvPr>
            <p:ph idx="1"/>
          </p:nvPr>
        </p:nvSpPr>
        <p:spPr>
          <a:xfrm>
            <a:off x="457200" y="1600200"/>
            <a:ext cx="6096000" cy="4525963"/>
          </a:xfrm>
        </p:spPr>
        <p:txBody>
          <a:bodyPr>
            <a:normAutofit fontScale="92500" lnSpcReduction="10000"/>
          </a:bodyPr>
          <a:lstStyle/>
          <a:p>
            <a:r>
              <a:rPr lang="en-US" dirty="0" smtClean="0"/>
              <a:t>Ground Transportation Access Plan</a:t>
            </a:r>
          </a:p>
          <a:p>
            <a:pPr lvl="1"/>
            <a:r>
              <a:rPr lang="en-US" dirty="0" smtClean="0"/>
              <a:t>Improve access to public transportation</a:t>
            </a:r>
          </a:p>
          <a:p>
            <a:pPr lvl="1"/>
            <a:r>
              <a:rPr lang="en-US" dirty="0" smtClean="0"/>
              <a:t>Identify efficient transportation modes</a:t>
            </a:r>
          </a:p>
          <a:p>
            <a:pPr lvl="1"/>
            <a:r>
              <a:rPr lang="en-US" dirty="0" smtClean="0"/>
              <a:t>Identify costs and infrastructure changes</a:t>
            </a:r>
          </a:p>
          <a:p>
            <a:r>
              <a:rPr lang="en-US" dirty="0" smtClean="0"/>
              <a:t>What’s future of transportation look like?  </a:t>
            </a:r>
            <a:endParaRPr lang="en-US" dirty="0"/>
          </a:p>
        </p:txBody>
      </p:sp>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6456748" y="1943100"/>
            <a:ext cx="2133600" cy="15578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456748" y="3810000"/>
            <a:ext cx="21336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Date Placeholder 3"/>
          <p:cNvSpPr>
            <a:spLocks noGrp="1"/>
          </p:cNvSpPr>
          <p:nvPr>
            <p:ph type="dt" sz="half" idx="10"/>
          </p:nvPr>
        </p:nvSpPr>
        <p:spPr/>
        <p:txBody>
          <a:bodyPr/>
          <a:lstStyle/>
          <a:p>
            <a:fld id="{7D69631C-31CF-4E3F-ACEC-406F839853F5}" type="datetime1">
              <a:rPr lang="en-US" smtClean="0"/>
              <a:t>7/26/2017</a:t>
            </a:fld>
            <a:endParaRPr lang="en-US"/>
          </a:p>
        </p:txBody>
      </p:sp>
      <p:sp>
        <p:nvSpPr>
          <p:cNvPr id="5" name="Slide Number Placeholder 4"/>
          <p:cNvSpPr>
            <a:spLocks noGrp="1"/>
          </p:cNvSpPr>
          <p:nvPr>
            <p:ph type="sldNum" sz="quarter" idx="12"/>
          </p:nvPr>
        </p:nvSpPr>
        <p:spPr/>
        <p:txBody>
          <a:bodyPr/>
          <a:lstStyle/>
          <a:p>
            <a:fld id="{FCF617F4-CEAE-46FA-97CA-02A4ADAAF56B}" type="slidenum">
              <a:rPr lang="en-US" smtClean="0"/>
              <a:t>10</a:t>
            </a:fld>
            <a:endParaRPr lang="en-US"/>
          </a:p>
        </p:txBody>
      </p:sp>
    </p:spTree>
    <p:extLst>
      <p:ext uri="{BB962C8B-B14F-4D97-AF65-F5344CB8AC3E}">
        <p14:creationId xmlns:p14="http://schemas.microsoft.com/office/powerpoint/2010/main" val="2729466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Sea-Tac’s Aviation </a:t>
            </a:r>
            <a:r>
              <a:rPr lang="en-US" sz="3600" dirty="0"/>
              <a:t>Biofuel </a:t>
            </a:r>
            <a:r>
              <a:rPr lang="en-US" sz="3600" dirty="0" smtClean="0"/>
              <a:t>Program</a:t>
            </a:r>
            <a:endParaRPr lang="en-US" sz="3600" dirty="0"/>
          </a:p>
        </p:txBody>
      </p:sp>
      <p:sp>
        <p:nvSpPr>
          <p:cNvPr id="3" name="Content Placeholder 2"/>
          <p:cNvSpPr>
            <a:spLocks noGrp="1"/>
          </p:cNvSpPr>
          <p:nvPr>
            <p:ph idx="1"/>
          </p:nvPr>
        </p:nvSpPr>
        <p:spPr>
          <a:xfrm>
            <a:off x="255821" y="1600200"/>
            <a:ext cx="6608618" cy="4525963"/>
          </a:xfrm>
        </p:spPr>
        <p:txBody>
          <a:bodyPr>
            <a:normAutofit lnSpcReduction="10000"/>
          </a:bodyPr>
          <a:lstStyle/>
          <a:p>
            <a:pPr>
              <a:spcBef>
                <a:spcPts val="1480"/>
              </a:spcBef>
            </a:pPr>
            <a:r>
              <a:rPr lang="en-US" sz="3000" dirty="0" smtClean="0"/>
              <a:t>2008-2014 </a:t>
            </a:r>
          </a:p>
          <a:p>
            <a:pPr lvl="1">
              <a:spcBef>
                <a:spcPts val="1480"/>
              </a:spcBef>
            </a:pPr>
            <a:r>
              <a:rPr lang="en-US" sz="2600" dirty="0" smtClean="0"/>
              <a:t>Support research &amp; development</a:t>
            </a:r>
          </a:p>
          <a:p>
            <a:pPr lvl="1">
              <a:spcBef>
                <a:spcPts val="1480"/>
              </a:spcBef>
            </a:pPr>
            <a:r>
              <a:rPr lang="en-US" sz="2600" dirty="0" smtClean="0"/>
              <a:t>Chart a path to commercial scale biofuels</a:t>
            </a:r>
          </a:p>
          <a:p>
            <a:pPr>
              <a:spcBef>
                <a:spcPts val="1480"/>
              </a:spcBef>
            </a:pPr>
            <a:r>
              <a:rPr lang="en-US" sz="3000" dirty="0" smtClean="0"/>
              <a:t>2015-present</a:t>
            </a:r>
          </a:p>
          <a:p>
            <a:pPr lvl="1">
              <a:spcBef>
                <a:spcPts val="1480"/>
              </a:spcBef>
            </a:pPr>
            <a:r>
              <a:rPr lang="en-US" sz="2600" dirty="0" smtClean="0"/>
              <a:t>Support fuel integration &amp; infrastructure</a:t>
            </a:r>
          </a:p>
          <a:p>
            <a:pPr lvl="1">
              <a:lnSpc>
                <a:spcPct val="110000"/>
              </a:lnSpc>
            </a:pPr>
            <a:r>
              <a:rPr lang="en-US" sz="2600" dirty="0" smtClean="0"/>
              <a:t>Help with incremental cost of fuel</a:t>
            </a:r>
          </a:p>
          <a:p>
            <a:pPr lvl="1">
              <a:lnSpc>
                <a:spcPct val="110000"/>
              </a:lnSpc>
            </a:pPr>
            <a:r>
              <a:rPr lang="en-US" sz="2600" dirty="0"/>
              <a:t>I</a:t>
            </a:r>
            <a:r>
              <a:rPr lang="en-US" sz="2600" dirty="0" smtClean="0"/>
              <a:t>ncentivize biofuel production in WA</a:t>
            </a:r>
          </a:p>
          <a:p>
            <a:pPr lvl="1"/>
            <a:endParaRPr lang="en-US" dirty="0" smtClean="0"/>
          </a:p>
          <a:p>
            <a:endParaRPr lang="en-US"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24793" y="3733800"/>
            <a:ext cx="1625156" cy="208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4500" y="1524000"/>
            <a:ext cx="1587501" cy="205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7FEEA032-8F6F-4048-B799-030E4B6B1C16}" type="datetime1">
              <a:rPr lang="en-US" smtClean="0"/>
              <a:t>7/26/2017</a:t>
            </a:fld>
            <a:endParaRPr lang="en-US"/>
          </a:p>
        </p:txBody>
      </p:sp>
      <p:sp>
        <p:nvSpPr>
          <p:cNvPr id="5" name="Slide Number Placeholder 4"/>
          <p:cNvSpPr>
            <a:spLocks noGrp="1"/>
          </p:cNvSpPr>
          <p:nvPr>
            <p:ph type="sldNum" sz="quarter" idx="12"/>
          </p:nvPr>
        </p:nvSpPr>
        <p:spPr/>
        <p:txBody>
          <a:bodyPr/>
          <a:lstStyle/>
          <a:p>
            <a:fld id="{FCF617F4-CEAE-46FA-97CA-02A4ADAAF56B}" type="slidenum">
              <a:rPr lang="en-US" smtClean="0"/>
              <a:t>11</a:t>
            </a:fld>
            <a:endParaRPr lang="en-US"/>
          </a:p>
        </p:txBody>
      </p:sp>
    </p:spTree>
    <p:extLst>
      <p:ext uri="{BB962C8B-B14F-4D97-AF65-F5344CB8AC3E}">
        <p14:creationId xmlns:p14="http://schemas.microsoft.com/office/powerpoint/2010/main" val="2216789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Emerging Science: </a:t>
            </a:r>
            <a:br>
              <a:rPr lang="en-US" dirty="0" smtClean="0"/>
            </a:br>
            <a:r>
              <a:rPr lang="en-US" dirty="0" smtClean="0"/>
              <a:t>Ultrafine Particles (UFPs)</a:t>
            </a:r>
            <a:endParaRPr lang="en-US" dirty="0"/>
          </a:p>
        </p:txBody>
      </p:sp>
      <p:sp>
        <p:nvSpPr>
          <p:cNvPr id="3" name="Content Placeholder 2"/>
          <p:cNvSpPr>
            <a:spLocks noGrp="1"/>
          </p:cNvSpPr>
          <p:nvPr>
            <p:ph sz="half" idx="1"/>
          </p:nvPr>
        </p:nvSpPr>
        <p:spPr>
          <a:xfrm>
            <a:off x="457200" y="1600200"/>
            <a:ext cx="4343400" cy="4525963"/>
          </a:xfrm>
        </p:spPr>
        <p:txBody>
          <a:bodyPr>
            <a:normAutofit fontScale="85000" lnSpcReduction="20000"/>
          </a:bodyPr>
          <a:lstStyle/>
          <a:p>
            <a:r>
              <a:rPr lang="en-US" dirty="0" smtClean="0"/>
              <a:t>UFPs penetrate deep into the lungs</a:t>
            </a:r>
          </a:p>
          <a:p>
            <a:r>
              <a:rPr lang="en-US" dirty="0"/>
              <a:t>Emerging literature suggests health impacts similar to PM2.5</a:t>
            </a:r>
          </a:p>
          <a:p>
            <a:r>
              <a:rPr lang="en-US" dirty="0" smtClean="0"/>
              <a:t>UFP </a:t>
            </a:r>
            <a:r>
              <a:rPr lang="en-US" dirty="0"/>
              <a:t>studies at </a:t>
            </a:r>
            <a:r>
              <a:rPr lang="en-US" dirty="0" smtClean="0"/>
              <a:t>LA and Atlanta airports show UFPs from airports </a:t>
            </a:r>
            <a:endParaRPr lang="en-US" dirty="0"/>
          </a:p>
          <a:p>
            <a:r>
              <a:rPr lang="en-US" dirty="0" smtClean="0"/>
              <a:t>No clear connection between exposure levels and adverse health impacts</a:t>
            </a:r>
          </a:p>
          <a:p>
            <a:endParaRPr lang="en-US" sz="1400" dirty="0"/>
          </a:p>
          <a:p>
            <a:endParaRPr lang="en-US" sz="1400" dirty="0" smtClean="0"/>
          </a:p>
          <a:p>
            <a:endParaRPr lang="en-US" sz="1400" dirty="0"/>
          </a:p>
          <a:p>
            <a:pPr marL="0" indent="0">
              <a:buNone/>
            </a:pPr>
            <a:r>
              <a:rPr lang="en-US" sz="1400" dirty="0" smtClean="0"/>
              <a:t>(</a:t>
            </a:r>
            <a:r>
              <a:rPr lang="en-US" sz="1400" dirty="0"/>
              <a:t>https://ehp.niehs.nih.gov/1408565</a:t>
            </a:r>
            <a:r>
              <a:rPr lang="en-US" sz="1400" dirty="0" smtClean="0"/>
              <a:t>/)</a:t>
            </a:r>
            <a:endParaRPr lang="en-US" sz="1400"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38800" y="2286000"/>
            <a:ext cx="265651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362B72D9-C669-4A75-A5D5-E3DB041A0619}" type="datetime1">
              <a:rPr lang="en-US" smtClean="0"/>
              <a:t>7/26/2017</a:t>
            </a:fld>
            <a:endParaRPr lang="en-US"/>
          </a:p>
        </p:txBody>
      </p:sp>
      <p:sp>
        <p:nvSpPr>
          <p:cNvPr id="5" name="Slide Number Placeholder 4"/>
          <p:cNvSpPr>
            <a:spLocks noGrp="1"/>
          </p:cNvSpPr>
          <p:nvPr>
            <p:ph type="sldNum" sz="quarter" idx="12"/>
          </p:nvPr>
        </p:nvSpPr>
        <p:spPr/>
        <p:txBody>
          <a:bodyPr/>
          <a:lstStyle/>
          <a:p>
            <a:fld id="{FCF617F4-CEAE-46FA-97CA-02A4ADAAF56B}" type="slidenum">
              <a:rPr lang="en-US" smtClean="0"/>
              <a:t>12</a:t>
            </a:fld>
            <a:endParaRPr lang="en-US"/>
          </a:p>
        </p:txBody>
      </p:sp>
    </p:spTree>
    <p:extLst>
      <p:ext uri="{BB962C8B-B14F-4D97-AF65-F5344CB8AC3E}">
        <p14:creationId xmlns:p14="http://schemas.microsoft.com/office/powerpoint/2010/main" val="294637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Effects of Air Pollution</a:t>
            </a:r>
            <a:endParaRPr lang="en-US" dirty="0"/>
          </a:p>
        </p:txBody>
      </p:sp>
      <p:sp>
        <p:nvSpPr>
          <p:cNvPr id="3" name="Content Placeholder 2"/>
          <p:cNvSpPr>
            <a:spLocks noGrp="1"/>
          </p:cNvSpPr>
          <p:nvPr>
            <p:ph sz="half" idx="1"/>
          </p:nvPr>
        </p:nvSpPr>
        <p:spPr/>
        <p:txBody>
          <a:bodyPr/>
          <a:lstStyle/>
          <a:p>
            <a:r>
              <a:rPr lang="en-US" dirty="0" smtClean="0"/>
              <a:t>Air Toxics</a:t>
            </a:r>
          </a:p>
          <a:p>
            <a:pPr lvl="1"/>
            <a:r>
              <a:rPr lang="en-US" dirty="0" smtClean="0"/>
              <a:t>Cancer</a:t>
            </a:r>
          </a:p>
          <a:p>
            <a:pPr lvl="1"/>
            <a:r>
              <a:rPr lang="en-US" dirty="0" smtClean="0"/>
              <a:t>Respiratory</a:t>
            </a:r>
          </a:p>
          <a:p>
            <a:r>
              <a:rPr lang="en-US" dirty="0" smtClean="0"/>
              <a:t>Particulate </a:t>
            </a:r>
            <a:r>
              <a:rPr lang="en-US" dirty="0"/>
              <a:t>Matter</a:t>
            </a:r>
          </a:p>
          <a:p>
            <a:pPr lvl="1"/>
            <a:r>
              <a:rPr lang="en-US" dirty="0" smtClean="0"/>
              <a:t>Respiratory </a:t>
            </a:r>
            <a:r>
              <a:rPr lang="en-US" dirty="0"/>
              <a:t>and cardiovascular diseases</a:t>
            </a:r>
          </a:p>
          <a:p>
            <a:pPr lvl="1"/>
            <a:r>
              <a:rPr lang="en-US" dirty="0"/>
              <a:t>Increased mortality</a:t>
            </a:r>
          </a:p>
          <a:p>
            <a:pPr lvl="1"/>
            <a:endParaRPr lang="en-US" dirty="0" smtClean="0"/>
          </a:p>
        </p:txBody>
      </p:sp>
      <p:sp>
        <p:nvSpPr>
          <p:cNvPr id="5" name="Date Placeholder 4"/>
          <p:cNvSpPr>
            <a:spLocks noGrp="1"/>
          </p:cNvSpPr>
          <p:nvPr>
            <p:ph type="dt" sz="half" idx="10"/>
          </p:nvPr>
        </p:nvSpPr>
        <p:spPr/>
        <p:txBody>
          <a:bodyPr/>
          <a:lstStyle/>
          <a:p>
            <a:fld id="{9259AA55-3C34-4E01-83A1-64FE3DE0F31E}" type="datetime1">
              <a:rPr lang="en-US" smtClean="0"/>
              <a:t>7/26/2017</a:t>
            </a:fld>
            <a:endParaRPr lang="en-US"/>
          </a:p>
        </p:txBody>
      </p:sp>
      <p:sp>
        <p:nvSpPr>
          <p:cNvPr id="6" name="Slide Number Placeholder 5"/>
          <p:cNvSpPr>
            <a:spLocks noGrp="1"/>
          </p:cNvSpPr>
          <p:nvPr>
            <p:ph type="sldNum" sz="quarter" idx="12"/>
          </p:nvPr>
        </p:nvSpPr>
        <p:spPr/>
        <p:txBody>
          <a:bodyPr/>
          <a:lstStyle/>
          <a:p>
            <a:fld id="{FCF617F4-CEAE-46FA-97CA-02A4ADAAF56B}" type="slidenum">
              <a:rPr lang="en-US" smtClean="0"/>
              <a:t>13</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62868"/>
            <a:ext cx="3124200" cy="227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Image result for air pollution partic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949" b="-1"/>
          <a:stretch/>
        </p:blipFill>
        <p:spPr bwMode="auto">
          <a:xfrm>
            <a:off x="6781800" y="4039481"/>
            <a:ext cx="1219200" cy="942734"/>
          </a:xfrm>
          <a:prstGeom prst="rect">
            <a:avLst/>
          </a:prstGeom>
          <a:noFill/>
          <a:ln>
            <a:solidFill>
              <a:srgbClr val="004964"/>
            </a:solidFill>
          </a:ln>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0783" b="4642"/>
          <a:stretch/>
        </p:blipFill>
        <p:spPr bwMode="auto">
          <a:xfrm>
            <a:off x="4876800" y="4038600"/>
            <a:ext cx="1766695" cy="14133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8384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Air Quality Studies </a:t>
            </a:r>
            <a:br>
              <a:rPr lang="en-US" dirty="0" smtClean="0"/>
            </a:br>
            <a:r>
              <a:rPr lang="en-US" dirty="0" smtClean="0"/>
              <a:t>near Sea-Tac </a:t>
            </a:r>
            <a:endParaRPr lang="en-US" dirty="0"/>
          </a:p>
        </p:txBody>
      </p:sp>
      <p:sp>
        <p:nvSpPr>
          <p:cNvPr id="8" name="Content Placeholder 7"/>
          <p:cNvSpPr>
            <a:spLocks noGrp="1"/>
          </p:cNvSpPr>
          <p:nvPr>
            <p:ph idx="1"/>
          </p:nvPr>
        </p:nvSpPr>
        <p:spPr/>
        <p:txBody>
          <a:bodyPr>
            <a:normAutofit fontScale="77500" lnSpcReduction="20000"/>
          </a:bodyPr>
          <a:lstStyle/>
          <a:p>
            <a:r>
              <a:rPr lang="en-US" dirty="0" smtClean="0"/>
              <a:t>17 air quality and/or health studies have been conducted near Sea-Tac over the past 40 </a:t>
            </a:r>
            <a:r>
              <a:rPr lang="en-US" dirty="0" err="1" smtClean="0"/>
              <a:t>yrs</a:t>
            </a:r>
            <a:endParaRPr lang="en-US" dirty="0" smtClean="0"/>
          </a:p>
          <a:p>
            <a:pPr lvl="1"/>
            <a:r>
              <a:rPr lang="en-US" dirty="0" smtClean="0"/>
              <a:t>None show exceedances </a:t>
            </a:r>
            <a:r>
              <a:rPr lang="en-US" dirty="0"/>
              <a:t>of </a:t>
            </a:r>
            <a:r>
              <a:rPr lang="en-US" dirty="0" smtClean="0"/>
              <a:t>National </a:t>
            </a:r>
            <a:r>
              <a:rPr lang="en-US" dirty="0"/>
              <a:t>Ambient Air Quality Standards (NAAQS</a:t>
            </a:r>
            <a:r>
              <a:rPr lang="en-US" dirty="0" smtClean="0"/>
              <a:t>) </a:t>
            </a:r>
            <a:endParaRPr lang="en-US" dirty="0"/>
          </a:p>
          <a:p>
            <a:pPr lvl="1"/>
            <a:r>
              <a:rPr lang="en-US" dirty="0"/>
              <a:t>A</a:t>
            </a:r>
            <a:r>
              <a:rPr lang="en-US" dirty="0" smtClean="0"/>
              <a:t>mbient </a:t>
            </a:r>
            <a:r>
              <a:rPr lang="en-US" dirty="0"/>
              <a:t>air contaminants </a:t>
            </a:r>
            <a:r>
              <a:rPr lang="en-US" dirty="0" smtClean="0"/>
              <a:t>consistent </a:t>
            </a:r>
            <a:r>
              <a:rPr lang="en-US" dirty="0"/>
              <a:t>with mobile sources </a:t>
            </a:r>
            <a:endParaRPr lang="en-US" dirty="0" smtClean="0"/>
          </a:p>
          <a:p>
            <a:pPr lvl="1"/>
            <a:r>
              <a:rPr lang="en-US" dirty="0" smtClean="0"/>
              <a:t>Sea-Tac </a:t>
            </a:r>
            <a:r>
              <a:rPr lang="en-US" dirty="0"/>
              <a:t>Airport </a:t>
            </a:r>
            <a:r>
              <a:rPr lang="en-US" dirty="0" smtClean="0"/>
              <a:t>contributes less than 5% of NOx to </a:t>
            </a:r>
            <a:r>
              <a:rPr lang="en-US" dirty="0"/>
              <a:t>the surrounding area </a:t>
            </a:r>
            <a:endParaRPr lang="en-US" dirty="0" smtClean="0"/>
          </a:p>
          <a:p>
            <a:r>
              <a:rPr lang="en-US" dirty="0" smtClean="0"/>
              <a:t>Health Studies</a:t>
            </a:r>
          </a:p>
          <a:p>
            <a:pPr lvl="1"/>
            <a:r>
              <a:rPr lang="en-US" dirty="0" smtClean="0"/>
              <a:t>WA </a:t>
            </a:r>
            <a:r>
              <a:rPr lang="en-US" dirty="0" err="1" smtClean="0"/>
              <a:t>Dept</a:t>
            </a:r>
            <a:r>
              <a:rPr lang="en-US" dirty="0" smtClean="0"/>
              <a:t> </a:t>
            </a:r>
            <a:r>
              <a:rPr lang="en-US" dirty="0"/>
              <a:t>of Health and </a:t>
            </a:r>
            <a:r>
              <a:rPr lang="en-US" dirty="0" smtClean="0"/>
              <a:t>King </a:t>
            </a:r>
            <a:r>
              <a:rPr lang="en-US" dirty="0"/>
              <a:t>County Health </a:t>
            </a:r>
            <a:r>
              <a:rPr lang="en-US" dirty="0" err="1" smtClean="0"/>
              <a:t>Dept</a:t>
            </a:r>
            <a:r>
              <a:rPr lang="en-US" dirty="0" smtClean="0"/>
              <a:t> </a:t>
            </a:r>
            <a:r>
              <a:rPr lang="en-US" dirty="0"/>
              <a:t>analyzed cancer rates </a:t>
            </a:r>
            <a:r>
              <a:rPr lang="en-US" dirty="0" smtClean="0"/>
              <a:t>from 1985 </a:t>
            </a:r>
            <a:r>
              <a:rPr lang="en-US" dirty="0"/>
              <a:t>to </a:t>
            </a:r>
            <a:r>
              <a:rPr lang="en-US" dirty="0" smtClean="0"/>
              <a:t>2006 and </a:t>
            </a:r>
            <a:r>
              <a:rPr lang="en-US" dirty="0"/>
              <a:t>found an increase in brain cancer </a:t>
            </a:r>
            <a:r>
              <a:rPr lang="en-US" dirty="0" smtClean="0"/>
              <a:t>in </a:t>
            </a:r>
            <a:r>
              <a:rPr lang="en-US" b="1" dirty="0" smtClean="0"/>
              <a:t>one year only - 1992</a:t>
            </a:r>
            <a:endParaRPr lang="en-US" dirty="0" smtClean="0"/>
          </a:p>
          <a:p>
            <a:pPr lvl="1"/>
            <a:r>
              <a:rPr lang="en-US" dirty="0" smtClean="0"/>
              <a:t>Cancer risks from air toxics similar to other urban areas in Seattle and US and largely due to mobile sources and diesel soot.</a:t>
            </a:r>
          </a:p>
          <a:p>
            <a:pPr lvl="1"/>
            <a:endParaRPr lang="en-US" dirty="0"/>
          </a:p>
        </p:txBody>
      </p:sp>
      <p:sp>
        <p:nvSpPr>
          <p:cNvPr id="5" name="Date Placeholder 4"/>
          <p:cNvSpPr>
            <a:spLocks noGrp="1"/>
          </p:cNvSpPr>
          <p:nvPr>
            <p:ph type="dt" sz="half" idx="10"/>
          </p:nvPr>
        </p:nvSpPr>
        <p:spPr/>
        <p:txBody>
          <a:bodyPr/>
          <a:lstStyle/>
          <a:p>
            <a:fld id="{AB6081CB-3D3A-46A9-8936-82987815475E}" type="datetime1">
              <a:rPr lang="en-US" smtClean="0"/>
              <a:t>7/26/2017</a:t>
            </a:fld>
            <a:endParaRPr lang="en-US"/>
          </a:p>
        </p:txBody>
      </p:sp>
      <p:sp>
        <p:nvSpPr>
          <p:cNvPr id="6" name="Slide Number Placeholder 5"/>
          <p:cNvSpPr>
            <a:spLocks noGrp="1"/>
          </p:cNvSpPr>
          <p:nvPr>
            <p:ph type="sldNum" sz="quarter" idx="12"/>
          </p:nvPr>
        </p:nvSpPr>
        <p:spPr/>
        <p:txBody>
          <a:bodyPr/>
          <a:lstStyle/>
          <a:p>
            <a:fld id="{FCF617F4-CEAE-46FA-97CA-02A4ADAAF56B}" type="slidenum">
              <a:rPr lang="en-US" smtClean="0"/>
              <a:t>14</a:t>
            </a:fld>
            <a:endParaRPr lang="en-US"/>
          </a:p>
        </p:txBody>
      </p:sp>
    </p:spTree>
    <p:extLst>
      <p:ext uri="{BB962C8B-B14F-4D97-AF65-F5344CB8AC3E}">
        <p14:creationId xmlns:p14="http://schemas.microsoft.com/office/powerpoint/2010/main" val="98599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Emerging Science: PM and Biofuels</a:t>
            </a:r>
            <a:endParaRPr lang="en-US" dirty="0"/>
          </a:p>
        </p:txBody>
      </p:sp>
      <p:sp>
        <p:nvSpPr>
          <p:cNvPr id="3" name="Content Placeholder 2"/>
          <p:cNvSpPr>
            <a:spLocks noGrp="1"/>
          </p:cNvSpPr>
          <p:nvPr>
            <p:ph sz="half" idx="1"/>
          </p:nvPr>
        </p:nvSpPr>
        <p:spPr>
          <a:xfrm>
            <a:off x="457200" y="1600200"/>
            <a:ext cx="4876800" cy="4525963"/>
          </a:xfrm>
        </p:spPr>
        <p:txBody>
          <a:bodyPr>
            <a:normAutofit/>
          </a:bodyPr>
          <a:lstStyle/>
          <a:p>
            <a:r>
              <a:rPr lang="en-US" b="1" dirty="0" smtClean="0"/>
              <a:t>ASCENT</a:t>
            </a:r>
            <a:r>
              <a:rPr lang="en-US" dirty="0" smtClean="0"/>
              <a:t>: FAA Center of Excellence for Alternative Jet Fuels &amp; Environment</a:t>
            </a:r>
          </a:p>
          <a:p>
            <a:pPr lvl="1"/>
            <a:r>
              <a:rPr lang="en-US" dirty="0" smtClean="0"/>
              <a:t>Research collaborative </a:t>
            </a:r>
          </a:p>
          <a:p>
            <a:r>
              <a:rPr lang="en-US" dirty="0" smtClean="0"/>
              <a:t>Published </a:t>
            </a:r>
            <a:r>
              <a:rPr lang="en-US" dirty="0"/>
              <a:t>research since 2015 shows </a:t>
            </a:r>
            <a:r>
              <a:rPr lang="en-US" b="1" i="1" dirty="0" smtClean="0"/>
              <a:t>significant </a:t>
            </a:r>
            <a:r>
              <a:rPr lang="en-US" b="1" i="1" dirty="0"/>
              <a:t>reductions in </a:t>
            </a:r>
            <a:r>
              <a:rPr lang="en-US" b="1" i="1" dirty="0" smtClean="0"/>
              <a:t>PM from aviation biofuels </a:t>
            </a:r>
          </a:p>
        </p:txBody>
      </p:sp>
      <p:sp>
        <p:nvSpPr>
          <p:cNvPr id="4" name="Date Placeholder 3"/>
          <p:cNvSpPr>
            <a:spLocks noGrp="1"/>
          </p:cNvSpPr>
          <p:nvPr>
            <p:ph type="dt" sz="half" idx="10"/>
          </p:nvPr>
        </p:nvSpPr>
        <p:spPr/>
        <p:txBody>
          <a:bodyPr/>
          <a:lstStyle/>
          <a:p>
            <a:fld id="{D0F67D16-B37C-49F8-B410-C47697D2CD79}" type="datetime1">
              <a:rPr lang="en-US" smtClean="0"/>
              <a:t>7/26/2017</a:t>
            </a:fld>
            <a:endParaRPr lang="en-US"/>
          </a:p>
        </p:txBody>
      </p:sp>
      <p:sp>
        <p:nvSpPr>
          <p:cNvPr id="5" name="Slide Number Placeholder 4"/>
          <p:cNvSpPr>
            <a:spLocks noGrp="1"/>
          </p:cNvSpPr>
          <p:nvPr>
            <p:ph type="sldNum" sz="quarter" idx="12"/>
          </p:nvPr>
        </p:nvSpPr>
        <p:spPr/>
        <p:txBody>
          <a:bodyPr/>
          <a:lstStyle/>
          <a:p>
            <a:fld id="{FCF617F4-CEAE-46FA-97CA-02A4ADAAF56B}" type="slidenum">
              <a:rPr lang="en-US" smtClean="0"/>
              <a:t>15</a:t>
            </a:fld>
            <a:endParaRPr lang="en-US"/>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943600" y="1618721"/>
            <a:ext cx="2362200" cy="188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7695" y="3810000"/>
            <a:ext cx="24003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652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4" name="Content Placeholder 3"/>
          <p:cNvSpPr>
            <a:spLocks noGrp="1"/>
          </p:cNvSpPr>
          <p:nvPr>
            <p:ph idx="1"/>
          </p:nvPr>
        </p:nvSpPr>
        <p:spPr/>
        <p:txBody>
          <a:bodyPr/>
          <a:lstStyle/>
          <a:p>
            <a:r>
              <a:rPr lang="en-US" dirty="0" smtClean="0"/>
              <a:t>Strongly support additional research into exposures and health impacts of UFPs</a:t>
            </a:r>
          </a:p>
          <a:p>
            <a:pPr lvl="1"/>
            <a:r>
              <a:rPr lang="en-US" dirty="0" smtClean="0"/>
              <a:t>Includes state-funded UFP health study to be conducted by UW</a:t>
            </a:r>
          </a:p>
          <a:p>
            <a:r>
              <a:rPr lang="en-US" dirty="0" smtClean="0"/>
              <a:t>Continue to implement strategies that reduce GHGs and other air pollutants</a:t>
            </a:r>
          </a:p>
          <a:p>
            <a:r>
              <a:rPr lang="en-US" dirty="0" smtClean="0"/>
              <a:t>Continue to track research on PM reductions from biofuels</a:t>
            </a:r>
          </a:p>
          <a:p>
            <a:endParaRPr lang="en-US" dirty="0" smtClean="0"/>
          </a:p>
          <a:p>
            <a:endParaRPr lang="en-US" dirty="0"/>
          </a:p>
        </p:txBody>
      </p:sp>
      <p:sp>
        <p:nvSpPr>
          <p:cNvPr id="3" name="Date Placeholder 2"/>
          <p:cNvSpPr>
            <a:spLocks noGrp="1"/>
          </p:cNvSpPr>
          <p:nvPr>
            <p:ph type="dt" sz="half" idx="10"/>
          </p:nvPr>
        </p:nvSpPr>
        <p:spPr/>
        <p:txBody>
          <a:bodyPr/>
          <a:lstStyle/>
          <a:p>
            <a:fld id="{554B8AF2-5AB0-4AB2-A6E0-165EAB808FFB}" type="datetime1">
              <a:rPr lang="en-US" smtClean="0"/>
              <a:t>7/26/2017</a:t>
            </a:fld>
            <a:endParaRPr lang="en-US"/>
          </a:p>
        </p:txBody>
      </p:sp>
      <p:sp>
        <p:nvSpPr>
          <p:cNvPr id="5" name="Slide Number Placeholder 4"/>
          <p:cNvSpPr>
            <a:spLocks noGrp="1"/>
          </p:cNvSpPr>
          <p:nvPr>
            <p:ph type="sldNum" sz="quarter" idx="12"/>
          </p:nvPr>
        </p:nvSpPr>
        <p:spPr/>
        <p:txBody>
          <a:bodyPr/>
          <a:lstStyle/>
          <a:p>
            <a:fld id="{FCF617F4-CEAE-46FA-97CA-02A4ADAAF56B}" type="slidenum">
              <a:rPr lang="en-US" smtClean="0"/>
              <a:t>16</a:t>
            </a:fld>
            <a:endParaRPr lang="en-US"/>
          </a:p>
        </p:txBody>
      </p:sp>
    </p:spTree>
    <p:extLst>
      <p:ext uri="{BB962C8B-B14F-4D97-AF65-F5344CB8AC3E}">
        <p14:creationId xmlns:p14="http://schemas.microsoft.com/office/powerpoint/2010/main" val="210570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Port Air Quality Goals and Priorities</a:t>
            </a:r>
          </a:p>
          <a:p>
            <a:r>
              <a:rPr lang="en-US" dirty="0" smtClean="0"/>
              <a:t>Types and Sources of Air Pollution</a:t>
            </a:r>
          </a:p>
          <a:p>
            <a:pPr lvl="1"/>
            <a:r>
              <a:rPr lang="en-US" dirty="0" smtClean="0"/>
              <a:t>Span of control</a:t>
            </a:r>
          </a:p>
          <a:p>
            <a:r>
              <a:rPr lang="en-US" dirty="0" smtClean="0"/>
              <a:t>Pollution Reduction Initiatives </a:t>
            </a:r>
          </a:p>
          <a:p>
            <a:r>
              <a:rPr lang="en-US" dirty="0" smtClean="0"/>
              <a:t>Emerging Science</a:t>
            </a:r>
          </a:p>
          <a:p>
            <a:r>
              <a:rPr lang="en-US" dirty="0"/>
              <a:t>Impacts of Air Pollution</a:t>
            </a:r>
          </a:p>
          <a:p>
            <a:r>
              <a:rPr lang="en-US" dirty="0" smtClean="0"/>
              <a:t>Next Steps</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85A2B7E3-C93B-4DAE-968A-FDC7ECE94A4D}" type="datetime1">
              <a:rPr lang="en-US" smtClean="0"/>
              <a:t>7/26/2017</a:t>
            </a:fld>
            <a:endParaRPr lang="en-US" dirty="0"/>
          </a:p>
        </p:txBody>
      </p:sp>
      <p:sp>
        <p:nvSpPr>
          <p:cNvPr id="5" name="Slide Number Placeholder 4"/>
          <p:cNvSpPr>
            <a:spLocks noGrp="1"/>
          </p:cNvSpPr>
          <p:nvPr>
            <p:ph type="sldNum" sz="quarter" idx="12"/>
          </p:nvPr>
        </p:nvSpPr>
        <p:spPr/>
        <p:txBody>
          <a:bodyPr/>
          <a:lstStyle/>
          <a:p>
            <a:fld id="{FCF617F4-CEAE-46FA-97CA-02A4ADAAF56B}" type="slidenum">
              <a:rPr lang="en-US" smtClean="0"/>
              <a:t>2</a:t>
            </a:fld>
            <a:endParaRPr lang="en-US"/>
          </a:p>
        </p:txBody>
      </p:sp>
    </p:spTree>
    <p:extLst>
      <p:ext uri="{BB962C8B-B14F-4D97-AF65-F5344CB8AC3E}">
        <p14:creationId xmlns:p14="http://schemas.microsoft.com/office/powerpoint/2010/main" val="1486409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Port </a:t>
            </a:r>
            <a:r>
              <a:rPr lang="en-US" dirty="0" smtClean="0"/>
              <a:t>pursuing aggressive environmental goals </a:t>
            </a:r>
          </a:p>
          <a:p>
            <a:pPr lvl="1"/>
            <a:r>
              <a:rPr lang="en-US" dirty="0" smtClean="0"/>
              <a:t>Limited regulatory </a:t>
            </a:r>
            <a:r>
              <a:rPr lang="en-US" dirty="0" smtClean="0"/>
              <a:t>authority</a:t>
            </a:r>
          </a:p>
          <a:p>
            <a:pPr lvl="1"/>
            <a:r>
              <a:rPr lang="en-US" dirty="0" smtClean="0"/>
              <a:t>Innovative programs and initiatives with multiple benefits</a:t>
            </a:r>
            <a:endParaRPr lang="en-US" dirty="0" smtClean="0"/>
          </a:p>
          <a:p>
            <a:r>
              <a:rPr lang="en-US" dirty="0" smtClean="0"/>
              <a:t>Existing studies</a:t>
            </a:r>
          </a:p>
          <a:p>
            <a:r>
              <a:rPr lang="en-US" dirty="0" smtClean="0"/>
              <a:t>Tracking e</a:t>
            </a:r>
            <a:r>
              <a:rPr lang="en-US" dirty="0" smtClean="0"/>
              <a:t>merging </a:t>
            </a:r>
            <a:r>
              <a:rPr lang="en-US" dirty="0" smtClean="0"/>
              <a:t>science </a:t>
            </a:r>
          </a:p>
          <a:p>
            <a:pPr lvl="1"/>
            <a:r>
              <a:rPr lang="en-US" dirty="0" smtClean="0"/>
              <a:t>Ultrafine particulates (UFPs)</a:t>
            </a:r>
          </a:p>
          <a:p>
            <a:pPr lvl="1"/>
            <a:r>
              <a:rPr lang="en-US" dirty="0" smtClean="0"/>
              <a:t>Reductions </a:t>
            </a:r>
            <a:r>
              <a:rPr lang="en-US" dirty="0" smtClean="0"/>
              <a:t>in </a:t>
            </a:r>
            <a:r>
              <a:rPr lang="en-US" dirty="0" smtClean="0"/>
              <a:t>PM from climate strategies</a:t>
            </a:r>
            <a:endParaRPr lang="en-US" dirty="0" smtClean="0"/>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D0F67D16-B37C-49F8-B410-C47697D2CD79}" type="datetime1">
              <a:rPr lang="en-US" smtClean="0"/>
              <a:t>7/26/2017</a:t>
            </a:fld>
            <a:endParaRPr lang="en-US"/>
          </a:p>
        </p:txBody>
      </p:sp>
      <p:sp>
        <p:nvSpPr>
          <p:cNvPr id="5" name="Slide Number Placeholder 4"/>
          <p:cNvSpPr>
            <a:spLocks noGrp="1"/>
          </p:cNvSpPr>
          <p:nvPr>
            <p:ph type="sldNum" sz="quarter" idx="12"/>
          </p:nvPr>
        </p:nvSpPr>
        <p:spPr/>
        <p:txBody>
          <a:bodyPr/>
          <a:lstStyle/>
          <a:p>
            <a:fld id="{FCF617F4-CEAE-46FA-97CA-02A4ADAAF56B}" type="slidenum">
              <a:rPr lang="en-US" smtClean="0"/>
              <a:t>3</a:t>
            </a:fld>
            <a:endParaRPr lang="en-US"/>
          </a:p>
        </p:txBody>
      </p:sp>
    </p:spTree>
    <p:extLst>
      <p:ext uri="{BB962C8B-B14F-4D97-AF65-F5344CB8AC3E}">
        <p14:creationId xmlns:p14="http://schemas.microsoft.com/office/powerpoint/2010/main" val="106099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Air Goals and Directives</a:t>
            </a:r>
            <a:endParaRPr lang="en-US" dirty="0"/>
          </a:p>
        </p:txBody>
      </p:sp>
      <p:sp>
        <p:nvSpPr>
          <p:cNvPr id="3" name="Content Placeholder 2"/>
          <p:cNvSpPr>
            <a:spLocks noGrp="1"/>
          </p:cNvSpPr>
          <p:nvPr>
            <p:ph sz="half" idx="2"/>
          </p:nvPr>
        </p:nvSpPr>
        <p:spPr>
          <a:xfrm>
            <a:off x="457200" y="1457326"/>
            <a:ext cx="5867400" cy="4668837"/>
          </a:xfrm>
        </p:spPr>
        <p:txBody>
          <a:bodyPr>
            <a:normAutofit/>
          </a:bodyPr>
          <a:lstStyle/>
          <a:p>
            <a:r>
              <a:rPr lang="en-US" dirty="0" smtClean="0"/>
              <a:t>Century Agenda  </a:t>
            </a:r>
          </a:p>
          <a:p>
            <a:pPr lvl="1"/>
            <a:r>
              <a:rPr lang="en-US" dirty="0" smtClean="0"/>
              <a:t>Reduce </a:t>
            </a:r>
            <a:r>
              <a:rPr lang="en-US" dirty="0"/>
              <a:t>air pollutants and carbon emissions, specifically: </a:t>
            </a:r>
            <a:endParaRPr lang="en-US" dirty="0" smtClean="0"/>
          </a:p>
          <a:p>
            <a:pPr lvl="2"/>
            <a:r>
              <a:rPr lang="en-US" dirty="0" smtClean="0"/>
              <a:t>Greenhouse gas from </a:t>
            </a:r>
            <a:r>
              <a:rPr lang="en-US" dirty="0"/>
              <a:t>Port owned or controlled </a:t>
            </a:r>
            <a:r>
              <a:rPr lang="en-US" dirty="0" smtClean="0"/>
              <a:t>sources:</a:t>
            </a:r>
          </a:p>
          <a:p>
            <a:pPr lvl="3"/>
            <a:r>
              <a:rPr lang="en-US" dirty="0" smtClean="0"/>
              <a:t>15% below </a:t>
            </a:r>
            <a:r>
              <a:rPr lang="en-US" dirty="0"/>
              <a:t>2005 levels by </a:t>
            </a:r>
            <a:r>
              <a:rPr lang="en-US" dirty="0" smtClean="0"/>
              <a:t>2020 </a:t>
            </a:r>
          </a:p>
          <a:p>
            <a:pPr lvl="3"/>
            <a:r>
              <a:rPr lang="en-US" dirty="0" smtClean="0"/>
              <a:t>50% below </a:t>
            </a:r>
            <a:r>
              <a:rPr lang="en-US" dirty="0"/>
              <a:t>2005 levels by </a:t>
            </a:r>
            <a:r>
              <a:rPr lang="en-US" dirty="0" smtClean="0"/>
              <a:t>2030 </a:t>
            </a:r>
            <a:r>
              <a:rPr lang="en-US" dirty="0"/>
              <a:t>and </a:t>
            </a:r>
            <a:endParaRPr lang="en-US" dirty="0" smtClean="0"/>
          </a:p>
          <a:p>
            <a:pPr marL="1828800" lvl="4" indent="0">
              <a:buNone/>
            </a:pPr>
            <a:r>
              <a:rPr lang="en-US" dirty="0" smtClean="0"/>
              <a:t>carbon </a:t>
            </a:r>
            <a:r>
              <a:rPr lang="en-US" dirty="0"/>
              <a:t>neutral </a:t>
            </a:r>
            <a:r>
              <a:rPr lang="en-US" dirty="0" smtClean="0"/>
              <a:t>by 2050</a:t>
            </a:r>
          </a:p>
          <a:p>
            <a:pPr lvl="2"/>
            <a:r>
              <a:rPr lang="en-US" dirty="0" smtClean="0"/>
              <a:t>GHGs where the </a:t>
            </a:r>
            <a:r>
              <a:rPr lang="en-US" dirty="0"/>
              <a:t>Port has </a:t>
            </a:r>
            <a:r>
              <a:rPr lang="en-US" dirty="0" smtClean="0"/>
              <a:t>influence: </a:t>
            </a:r>
          </a:p>
          <a:p>
            <a:pPr lvl="3"/>
            <a:r>
              <a:rPr lang="en-US" dirty="0" smtClean="0"/>
              <a:t>50% below </a:t>
            </a:r>
            <a:r>
              <a:rPr lang="en-US" dirty="0"/>
              <a:t>2007 levels by 2030 and </a:t>
            </a:r>
            <a:endParaRPr lang="en-US" dirty="0" smtClean="0"/>
          </a:p>
          <a:p>
            <a:pPr lvl="3"/>
            <a:r>
              <a:rPr lang="en-US" dirty="0" smtClean="0"/>
              <a:t>80% below </a:t>
            </a:r>
            <a:r>
              <a:rPr lang="en-US" dirty="0"/>
              <a:t>2007 levels by </a:t>
            </a:r>
            <a:r>
              <a:rPr lang="en-US" dirty="0" smtClean="0"/>
              <a:t>2050</a:t>
            </a:r>
            <a:endParaRPr lang="en-US" dirty="0"/>
          </a:p>
          <a:p>
            <a:pPr lvl="2"/>
            <a:r>
              <a:rPr lang="en-US" dirty="0" smtClean="0"/>
              <a:t>Air pollution by 50% by 2034</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667000"/>
            <a:ext cx="1752600" cy="1859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p:txBody>
          <a:bodyPr/>
          <a:lstStyle/>
          <a:p>
            <a:fld id="{B757629B-D2C3-4674-A333-536EDBDA0D60}" type="datetime1">
              <a:rPr lang="en-US" smtClean="0"/>
              <a:t>7/26/2017</a:t>
            </a:fld>
            <a:endParaRPr lang="en-US"/>
          </a:p>
        </p:txBody>
      </p:sp>
      <p:sp>
        <p:nvSpPr>
          <p:cNvPr id="6" name="Slide Number Placeholder 5"/>
          <p:cNvSpPr>
            <a:spLocks noGrp="1"/>
          </p:cNvSpPr>
          <p:nvPr>
            <p:ph type="sldNum" sz="quarter" idx="12"/>
          </p:nvPr>
        </p:nvSpPr>
        <p:spPr/>
        <p:txBody>
          <a:bodyPr/>
          <a:lstStyle/>
          <a:p>
            <a:fld id="{FCF617F4-CEAE-46FA-97CA-02A4ADAAF56B}" type="slidenum">
              <a:rPr lang="en-US" smtClean="0"/>
              <a:t>4</a:t>
            </a:fld>
            <a:endParaRPr lang="en-US"/>
          </a:p>
        </p:txBody>
      </p:sp>
    </p:spTree>
    <p:extLst>
      <p:ext uri="{BB962C8B-B14F-4D97-AF65-F5344CB8AC3E}">
        <p14:creationId xmlns:p14="http://schemas.microsoft.com/office/powerpoint/2010/main" val="1025129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Air Pollution</a:t>
            </a:r>
            <a:endParaRPr lang="en-US" dirty="0"/>
          </a:p>
        </p:txBody>
      </p:sp>
      <p:sp>
        <p:nvSpPr>
          <p:cNvPr id="6" name="Content Placeholder 5"/>
          <p:cNvSpPr>
            <a:spLocks noGrp="1"/>
          </p:cNvSpPr>
          <p:nvPr>
            <p:ph sz="half" idx="2"/>
          </p:nvPr>
        </p:nvSpPr>
        <p:spPr/>
        <p:txBody>
          <a:bodyPr>
            <a:normAutofit/>
          </a:bodyPr>
          <a:lstStyle/>
          <a:p>
            <a:r>
              <a:rPr lang="en-US" b="1" dirty="0" smtClean="0"/>
              <a:t>Regulated Pollutants</a:t>
            </a:r>
          </a:p>
          <a:p>
            <a:pPr lvl="1"/>
            <a:r>
              <a:rPr lang="en-US" dirty="0" smtClean="0"/>
              <a:t>NOx, </a:t>
            </a:r>
            <a:r>
              <a:rPr lang="en-US" dirty="0" err="1" smtClean="0"/>
              <a:t>SOx</a:t>
            </a:r>
            <a:r>
              <a:rPr lang="en-US" dirty="0" smtClean="0"/>
              <a:t>, CO, VOCs</a:t>
            </a:r>
          </a:p>
          <a:p>
            <a:pPr lvl="1"/>
            <a:r>
              <a:rPr lang="en-US" dirty="0" smtClean="0"/>
              <a:t>Particulate </a:t>
            </a:r>
            <a:r>
              <a:rPr lang="en-US" dirty="0"/>
              <a:t>matter (</a:t>
            </a:r>
            <a:r>
              <a:rPr lang="en-US" dirty="0" smtClean="0"/>
              <a:t>PM10, PM2.5)</a:t>
            </a:r>
          </a:p>
          <a:p>
            <a:pPr lvl="1"/>
            <a:r>
              <a:rPr lang="en-US" dirty="0"/>
              <a:t>Air </a:t>
            </a:r>
            <a:r>
              <a:rPr lang="en-US" dirty="0" smtClean="0"/>
              <a:t>toxics  </a:t>
            </a:r>
            <a:endParaRPr lang="en-US" dirty="0"/>
          </a:p>
          <a:p>
            <a:pPr lvl="1"/>
            <a:r>
              <a:rPr lang="en-US" dirty="0" smtClean="0"/>
              <a:t>Cause </a:t>
            </a:r>
            <a:r>
              <a:rPr lang="en-US" dirty="0"/>
              <a:t>direct adverse health effects in humans </a:t>
            </a:r>
          </a:p>
          <a:p>
            <a:pPr lvl="1"/>
            <a:endParaRPr lang="en-US" dirty="0" smtClean="0"/>
          </a:p>
          <a:p>
            <a:pPr lvl="2"/>
            <a:endParaRPr lang="en-US" dirty="0" smtClean="0"/>
          </a:p>
          <a:p>
            <a:pPr marL="0" indent="0">
              <a:buNone/>
            </a:pPr>
            <a:endParaRPr lang="en-US" dirty="0"/>
          </a:p>
        </p:txBody>
      </p:sp>
      <p:sp>
        <p:nvSpPr>
          <p:cNvPr id="9" name="Content Placeholder 5"/>
          <p:cNvSpPr txBox="1">
            <a:spLocks/>
          </p:cNvSpPr>
          <p:nvPr/>
        </p:nvSpPr>
        <p:spPr>
          <a:xfrm>
            <a:off x="533840" y="1600199"/>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b="1" dirty="0" smtClean="0"/>
              <a:t>Greenhouse gases</a:t>
            </a:r>
          </a:p>
          <a:p>
            <a:pPr lvl="1"/>
            <a:r>
              <a:rPr lang="en-US" dirty="0" smtClean="0"/>
              <a:t>Trap heat in our atmosphere</a:t>
            </a:r>
          </a:p>
          <a:p>
            <a:pPr lvl="1"/>
            <a:r>
              <a:rPr lang="en-US" dirty="0" smtClean="0"/>
              <a:t>Causes climate change: droughts, flooding, heat waves, loss of snow pack, forest fires, etc.</a:t>
            </a:r>
          </a:p>
          <a:p>
            <a:pPr marL="0" indent="0">
              <a:buFont typeface="Arial" pitchFamily="34" charset="0"/>
              <a:buNone/>
            </a:pPr>
            <a:endParaRPr lang="en-US" dirty="0"/>
          </a:p>
        </p:txBody>
      </p:sp>
      <p:sp>
        <p:nvSpPr>
          <p:cNvPr id="3" name="Date Placeholder 2"/>
          <p:cNvSpPr>
            <a:spLocks noGrp="1"/>
          </p:cNvSpPr>
          <p:nvPr>
            <p:ph type="dt" sz="half" idx="10"/>
          </p:nvPr>
        </p:nvSpPr>
        <p:spPr/>
        <p:txBody>
          <a:bodyPr/>
          <a:lstStyle/>
          <a:p>
            <a:fld id="{37F8A30A-6EC2-4E4E-AC40-F18257AB837E}" type="datetime1">
              <a:rPr lang="en-US" smtClean="0"/>
              <a:t>7/26/2017</a:t>
            </a:fld>
            <a:endParaRPr lang="en-US"/>
          </a:p>
        </p:txBody>
      </p:sp>
      <p:sp>
        <p:nvSpPr>
          <p:cNvPr id="4" name="Slide Number Placeholder 3"/>
          <p:cNvSpPr>
            <a:spLocks noGrp="1"/>
          </p:cNvSpPr>
          <p:nvPr>
            <p:ph type="sldNum" sz="quarter" idx="12"/>
          </p:nvPr>
        </p:nvSpPr>
        <p:spPr/>
        <p:txBody>
          <a:bodyPr/>
          <a:lstStyle/>
          <a:p>
            <a:fld id="{FCF617F4-CEAE-46FA-97CA-02A4ADAAF56B}" type="slidenum">
              <a:rPr lang="en-US" smtClean="0"/>
              <a:t>5</a:t>
            </a:fld>
            <a:endParaRPr lang="en-US"/>
          </a:p>
        </p:txBody>
      </p:sp>
    </p:spTree>
    <p:extLst>
      <p:ext uri="{BB962C8B-B14F-4D97-AF65-F5344CB8AC3E}">
        <p14:creationId xmlns:p14="http://schemas.microsoft.com/office/powerpoint/2010/main" val="3196928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Sources of Greenhouse Gases </a:t>
            </a:r>
            <a:br>
              <a:rPr lang="en-US" sz="3400" dirty="0" smtClean="0"/>
            </a:br>
            <a:r>
              <a:rPr lang="en-US" sz="3400" dirty="0" smtClean="0"/>
              <a:t>at Sea-Tac Airport</a:t>
            </a:r>
            <a:endParaRPr lang="en-US" sz="3400" dirty="0"/>
          </a:p>
        </p:txBody>
      </p:sp>
      <p:sp>
        <p:nvSpPr>
          <p:cNvPr id="5" name="Date Placeholder 4"/>
          <p:cNvSpPr>
            <a:spLocks noGrp="1"/>
          </p:cNvSpPr>
          <p:nvPr>
            <p:ph type="dt" sz="half" idx="10"/>
          </p:nvPr>
        </p:nvSpPr>
        <p:spPr/>
        <p:txBody>
          <a:bodyPr/>
          <a:lstStyle/>
          <a:p>
            <a:fld id="{AB6081CB-3D3A-46A9-8936-82987815475E}" type="datetime1">
              <a:rPr lang="en-US" smtClean="0"/>
              <a:t>7/26/2017</a:t>
            </a:fld>
            <a:endParaRPr lang="en-US"/>
          </a:p>
        </p:txBody>
      </p:sp>
      <p:sp>
        <p:nvSpPr>
          <p:cNvPr id="6" name="Slide Number Placeholder 5"/>
          <p:cNvSpPr>
            <a:spLocks noGrp="1"/>
          </p:cNvSpPr>
          <p:nvPr>
            <p:ph type="sldNum" sz="quarter" idx="12"/>
          </p:nvPr>
        </p:nvSpPr>
        <p:spPr/>
        <p:txBody>
          <a:bodyPr/>
          <a:lstStyle/>
          <a:p>
            <a:fld id="{FCF617F4-CEAE-46FA-97CA-02A4ADAAF56B}" type="slidenum">
              <a:rPr lang="en-US" smtClean="0"/>
              <a:t>6</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1676400"/>
            <a:ext cx="5981337" cy="399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34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Comparing Sources of Air Pollution</a:t>
            </a:r>
            <a:br>
              <a:rPr lang="en-US" sz="3400" dirty="0" smtClean="0"/>
            </a:br>
            <a:r>
              <a:rPr lang="en-US" sz="3400" dirty="0" smtClean="0"/>
              <a:t> at Sea-Tac Airport</a:t>
            </a:r>
            <a:endParaRPr lang="en-US" sz="3400" dirty="0"/>
          </a:p>
        </p:txBody>
      </p:sp>
      <p:sp>
        <p:nvSpPr>
          <p:cNvPr id="8" name="Content Placeholder 7"/>
          <p:cNvSpPr>
            <a:spLocks noGrp="1"/>
          </p:cNvSpPr>
          <p:nvPr>
            <p:ph sz="half" idx="1"/>
          </p:nvPr>
        </p:nvSpPr>
        <p:spPr>
          <a:xfrm>
            <a:off x="457200" y="1600200"/>
            <a:ext cx="4038600" cy="4525963"/>
          </a:xfrm>
        </p:spPr>
        <p:txBody>
          <a:bodyPr/>
          <a:lstStyle/>
          <a:p>
            <a:r>
              <a:rPr lang="en-US" dirty="0" smtClean="0"/>
              <a:t>PM2.5</a:t>
            </a:r>
          </a:p>
          <a:p>
            <a:pPr lvl="1"/>
            <a:r>
              <a:rPr lang="en-US" dirty="0" smtClean="0"/>
              <a:t>Aircraft engines</a:t>
            </a:r>
          </a:p>
          <a:p>
            <a:pPr lvl="1"/>
            <a:r>
              <a:rPr lang="en-US" dirty="0" smtClean="0"/>
              <a:t>Ground support </a:t>
            </a:r>
            <a:r>
              <a:rPr lang="en-US" dirty="0"/>
              <a:t>e</a:t>
            </a:r>
            <a:r>
              <a:rPr lang="en-US" dirty="0" smtClean="0"/>
              <a:t>quipment</a:t>
            </a:r>
          </a:p>
          <a:p>
            <a:pPr lvl="1"/>
            <a:r>
              <a:rPr lang="en-US" dirty="0" smtClean="0"/>
              <a:t>Passenger vehicles</a:t>
            </a:r>
          </a:p>
          <a:p>
            <a:pPr lvl="1"/>
            <a:r>
              <a:rPr lang="en-US" dirty="0" smtClean="0"/>
              <a:t>Stationary sources </a:t>
            </a:r>
            <a:r>
              <a:rPr lang="en-US" dirty="0"/>
              <a:t>(boilers, diesel generators)</a:t>
            </a:r>
          </a:p>
          <a:p>
            <a:pPr lvl="1"/>
            <a:endParaRPr lang="en-US" dirty="0"/>
          </a:p>
          <a:p>
            <a:pPr lvl="1"/>
            <a:endParaRPr lang="en-US" dirty="0"/>
          </a:p>
        </p:txBody>
      </p:sp>
      <p:sp>
        <p:nvSpPr>
          <p:cNvPr id="9" name="Content Placeholder 8"/>
          <p:cNvSpPr>
            <a:spLocks noGrp="1"/>
          </p:cNvSpPr>
          <p:nvPr>
            <p:ph sz="half" idx="2"/>
          </p:nvPr>
        </p:nvSpPr>
        <p:spPr/>
        <p:txBody>
          <a:bodyPr/>
          <a:lstStyle/>
          <a:p>
            <a:r>
              <a:rPr lang="en-US" dirty="0" smtClean="0"/>
              <a:t>Greenhouse Gases</a:t>
            </a:r>
          </a:p>
          <a:p>
            <a:pPr lvl="1"/>
            <a:r>
              <a:rPr lang="en-US" dirty="0" smtClean="0"/>
              <a:t>Aircraft engines </a:t>
            </a:r>
          </a:p>
          <a:p>
            <a:pPr lvl="1"/>
            <a:r>
              <a:rPr lang="en-US" dirty="0" smtClean="0"/>
              <a:t>Passenger vehicles</a:t>
            </a:r>
          </a:p>
          <a:p>
            <a:pPr lvl="1"/>
            <a:r>
              <a:rPr lang="en-US" dirty="0" smtClean="0"/>
              <a:t>Ground support equipment</a:t>
            </a:r>
          </a:p>
          <a:p>
            <a:pPr lvl="1"/>
            <a:r>
              <a:rPr lang="en-US" dirty="0" smtClean="0"/>
              <a:t>Stationary sources</a:t>
            </a:r>
          </a:p>
          <a:p>
            <a:pPr lvl="1"/>
            <a:endParaRPr lang="en-US" dirty="0" smtClean="0"/>
          </a:p>
          <a:p>
            <a:pPr lvl="1"/>
            <a:endParaRPr lang="en-US" dirty="0"/>
          </a:p>
        </p:txBody>
      </p:sp>
      <p:sp>
        <p:nvSpPr>
          <p:cNvPr id="5" name="Date Placeholder 4"/>
          <p:cNvSpPr>
            <a:spLocks noGrp="1"/>
          </p:cNvSpPr>
          <p:nvPr>
            <p:ph type="dt" sz="half" idx="10"/>
          </p:nvPr>
        </p:nvSpPr>
        <p:spPr/>
        <p:txBody>
          <a:bodyPr/>
          <a:lstStyle/>
          <a:p>
            <a:fld id="{B6D3D2F3-C711-4BA9-A12D-EFDF631EF96B}" type="datetime1">
              <a:rPr lang="en-US" smtClean="0"/>
              <a:t>7/26/2017</a:t>
            </a:fld>
            <a:endParaRPr lang="en-US"/>
          </a:p>
        </p:txBody>
      </p:sp>
      <p:sp>
        <p:nvSpPr>
          <p:cNvPr id="6" name="Slide Number Placeholder 5"/>
          <p:cNvSpPr>
            <a:spLocks noGrp="1"/>
          </p:cNvSpPr>
          <p:nvPr>
            <p:ph type="sldNum" sz="quarter" idx="12"/>
          </p:nvPr>
        </p:nvSpPr>
        <p:spPr/>
        <p:txBody>
          <a:bodyPr/>
          <a:lstStyle/>
          <a:p>
            <a:fld id="{FCF617F4-CEAE-46FA-97CA-02A4ADAAF56B}" type="slidenum">
              <a:rPr lang="en-US" smtClean="0"/>
              <a:t>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0094" y="4800600"/>
            <a:ext cx="2262187"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702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457200" y="381000"/>
            <a:ext cx="8229600" cy="1143000"/>
          </a:xfrm>
        </p:spPr>
        <p:txBody>
          <a:bodyPr>
            <a:normAutofit/>
          </a:bodyPr>
          <a:lstStyle/>
          <a:p>
            <a:r>
              <a:rPr lang="en-US" sz="4000" dirty="0" smtClean="0"/>
              <a:t>Reducing Aircraft Emissions</a:t>
            </a:r>
            <a:endParaRPr lang="en-US" sz="4000" dirty="0" smtClean="0">
              <a:solidFill>
                <a:schemeClr val="accent1">
                  <a:lumMod val="75000"/>
                </a:schemeClr>
              </a:solidFill>
            </a:endParaRPr>
          </a:p>
        </p:txBody>
      </p:sp>
      <p:sp>
        <p:nvSpPr>
          <p:cNvPr id="3" name="Content Placeholder 2"/>
          <p:cNvSpPr>
            <a:spLocks noGrp="1"/>
          </p:cNvSpPr>
          <p:nvPr>
            <p:ph idx="1"/>
          </p:nvPr>
        </p:nvSpPr>
        <p:spPr>
          <a:xfrm>
            <a:off x="228600" y="1752600"/>
            <a:ext cx="5715000" cy="4525963"/>
          </a:xfrm>
        </p:spPr>
        <p:txBody>
          <a:bodyPr rtlCol="0">
            <a:normAutofit/>
          </a:bodyPr>
          <a:lstStyle/>
          <a:p>
            <a:pPr eaLnBrk="1" fontAlgn="auto" hangingPunct="1">
              <a:spcAft>
                <a:spcPts val="0"/>
              </a:spcAft>
              <a:buClr>
                <a:schemeClr val="tx2"/>
              </a:buClr>
              <a:buFont typeface="Arial" pitchFamily="34" charset="0"/>
              <a:buChar char="•"/>
              <a:defRPr/>
            </a:pPr>
            <a:r>
              <a:rPr lang="en-US" sz="2200" b="1" dirty="0" smtClean="0">
                <a:ea typeface="Tahoma" pitchFamily="34" charset="0"/>
                <a:cs typeface="Arial" pitchFamily="34" charset="0"/>
              </a:rPr>
              <a:t>Pre-Conditioned air</a:t>
            </a:r>
          </a:p>
          <a:p>
            <a:pPr lvl="1">
              <a:buClr>
                <a:schemeClr val="tx2"/>
              </a:buClr>
              <a:buFont typeface="Arial" pitchFamily="34" charset="0"/>
              <a:buChar char="•"/>
              <a:defRPr/>
            </a:pPr>
            <a:r>
              <a:rPr lang="en-US" sz="2000" dirty="0" smtClean="0">
                <a:ea typeface="Tahoma" pitchFamily="34" charset="0"/>
                <a:cs typeface="Arial" pitchFamily="34" charset="0"/>
              </a:rPr>
              <a:t>Saves airlines $13M in fuel</a:t>
            </a:r>
          </a:p>
          <a:p>
            <a:pPr lvl="1">
              <a:buClr>
                <a:schemeClr val="tx2"/>
              </a:buClr>
              <a:buFont typeface="Arial" pitchFamily="34" charset="0"/>
              <a:buChar char="•"/>
              <a:defRPr/>
            </a:pPr>
            <a:r>
              <a:rPr lang="en-US" sz="2000" dirty="0" smtClean="0">
                <a:ea typeface="Tahoma" pitchFamily="34" charset="0"/>
                <a:cs typeface="Arial" pitchFamily="34" charset="0"/>
              </a:rPr>
              <a:t>Reduces ~40,000 </a:t>
            </a:r>
            <a:r>
              <a:rPr lang="en-US" sz="2000" dirty="0" err="1" smtClean="0">
                <a:ea typeface="Tahoma" pitchFamily="34" charset="0"/>
                <a:cs typeface="Arial" pitchFamily="34" charset="0"/>
              </a:rPr>
              <a:t>tonnes</a:t>
            </a:r>
            <a:r>
              <a:rPr lang="en-US" sz="2000" dirty="0" smtClean="0">
                <a:ea typeface="Tahoma" pitchFamily="34" charset="0"/>
                <a:cs typeface="Arial" pitchFamily="34" charset="0"/>
              </a:rPr>
              <a:t> GHGs per year</a:t>
            </a:r>
          </a:p>
          <a:p>
            <a:pPr>
              <a:spcBef>
                <a:spcPts val="2400"/>
              </a:spcBef>
              <a:buClr>
                <a:schemeClr val="tx2"/>
              </a:buClr>
              <a:buFont typeface="Arial" pitchFamily="34" charset="0"/>
              <a:buChar char="•"/>
              <a:defRPr/>
            </a:pPr>
            <a:r>
              <a:rPr lang="en-US" sz="2200" b="1" dirty="0" smtClean="0">
                <a:ea typeface="Tahoma" pitchFamily="34" charset="0"/>
                <a:cs typeface="Arial" pitchFamily="34" charset="0"/>
              </a:rPr>
              <a:t>Electric Ground Support Equipment</a:t>
            </a:r>
          </a:p>
          <a:p>
            <a:pPr lvl="1">
              <a:spcBef>
                <a:spcPts val="600"/>
              </a:spcBef>
              <a:buFont typeface="Arial" pitchFamily="34" charset="0"/>
              <a:buChar char="•"/>
              <a:defRPr/>
            </a:pPr>
            <a:r>
              <a:rPr lang="en-US" sz="2000" dirty="0" smtClean="0">
                <a:ea typeface="Tahoma" pitchFamily="34" charset="0"/>
                <a:cs typeface="Arial" pitchFamily="34" charset="0"/>
              </a:rPr>
              <a:t>Installing airport-wide</a:t>
            </a:r>
          </a:p>
          <a:p>
            <a:pPr lvl="1">
              <a:spcBef>
                <a:spcPts val="600"/>
              </a:spcBef>
              <a:buFont typeface="Arial" pitchFamily="34" charset="0"/>
              <a:buChar char="•"/>
              <a:defRPr/>
            </a:pPr>
            <a:r>
              <a:rPr lang="en-US" sz="2000" dirty="0" smtClean="0">
                <a:ea typeface="Tahoma" pitchFamily="34" charset="0"/>
                <a:cs typeface="Arial" pitchFamily="34" charset="0"/>
              </a:rPr>
              <a:t>Reduce ~3,000 </a:t>
            </a:r>
            <a:r>
              <a:rPr lang="en-US" sz="2000" dirty="0" err="1" smtClean="0">
                <a:ea typeface="Tahoma" pitchFamily="34" charset="0"/>
                <a:cs typeface="Arial" pitchFamily="34" charset="0"/>
              </a:rPr>
              <a:t>tonnes</a:t>
            </a:r>
            <a:r>
              <a:rPr lang="en-US" sz="2000" dirty="0" smtClean="0">
                <a:ea typeface="Tahoma" pitchFamily="34" charset="0"/>
                <a:cs typeface="Arial" pitchFamily="34" charset="0"/>
              </a:rPr>
              <a:t> GHGs per year</a:t>
            </a:r>
          </a:p>
          <a:p>
            <a:pPr>
              <a:spcBef>
                <a:spcPts val="2400"/>
              </a:spcBef>
              <a:buClr>
                <a:schemeClr val="tx2"/>
              </a:buClr>
              <a:buFont typeface="Arial" pitchFamily="34" charset="0"/>
              <a:buChar char="•"/>
              <a:defRPr/>
            </a:pPr>
            <a:r>
              <a:rPr lang="en-US" sz="2200" b="1" dirty="0" smtClean="0">
                <a:ea typeface="Tahoma" pitchFamily="34" charset="0"/>
                <a:cs typeface="Arial" pitchFamily="34" charset="0"/>
              </a:rPr>
              <a:t>Gate Improvement Projects </a:t>
            </a:r>
          </a:p>
          <a:p>
            <a:pPr lvl="1">
              <a:spcBef>
                <a:spcPts val="600"/>
              </a:spcBef>
              <a:buFont typeface="Arial" pitchFamily="34" charset="0"/>
              <a:buChar char="•"/>
              <a:defRPr/>
            </a:pPr>
            <a:r>
              <a:rPr lang="en-US" sz="2000" dirty="0" smtClean="0">
                <a:ea typeface="Tahoma" pitchFamily="34" charset="0"/>
                <a:cs typeface="Arial" pitchFamily="34" charset="0"/>
              </a:rPr>
              <a:t>Install gate electrification at all gates</a:t>
            </a:r>
            <a:endParaRPr lang="en-US" sz="2000" b="1" dirty="0">
              <a:ea typeface="Tahoma" pitchFamily="34" charset="0"/>
              <a:cs typeface="Arial" pitchFamily="34" charset="0"/>
            </a:endParaRPr>
          </a:p>
          <a:p>
            <a:pPr>
              <a:buClr>
                <a:schemeClr val="tx2"/>
              </a:buClr>
              <a:buFont typeface="Arial" pitchFamily="34" charset="0"/>
              <a:buChar char="•"/>
              <a:defRPr/>
            </a:pPr>
            <a:endParaRPr lang="en-US" dirty="0" smtClean="0">
              <a:solidFill>
                <a:schemeClr val="tx2"/>
              </a:solidFill>
              <a:ea typeface="Tahoma" pitchFamily="34" charset="0"/>
              <a:cs typeface="Arial" pitchFamily="34" charset="0"/>
            </a:endParaRPr>
          </a:p>
          <a:p>
            <a:pPr lvl="1">
              <a:buClr>
                <a:schemeClr val="tx2"/>
              </a:buClr>
              <a:buFont typeface="Arial" pitchFamily="34" charset="0"/>
              <a:buChar char="•"/>
              <a:defRPr/>
            </a:pPr>
            <a:endParaRPr lang="en-US" dirty="0" smtClean="0">
              <a:solidFill>
                <a:schemeClr val="tx2"/>
              </a:solidFill>
              <a:ea typeface="Tahoma"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28685"/>
            <a:ext cx="2450804" cy="162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lxs383\AppData\Local\Microsoft\Windows\Temporary Internet Files\Content.Outlook\SPT1SSFR\Airport_Enviro_2011-02-02_52.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943600" y="3786724"/>
            <a:ext cx="2443942" cy="162347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91DE28C9-D74D-451C-B372-7FDEE19C7F70}" type="datetime1">
              <a:rPr lang="en-US" smtClean="0"/>
              <a:t>7/26/2017</a:t>
            </a:fld>
            <a:endParaRPr lang="en-US"/>
          </a:p>
        </p:txBody>
      </p:sp>
      <p:sp>
        <p:nvSpPr>
          <p:cNvPr id="4" name="Slide Number Placeholder 3"/>
          <p:cNvSpPr>
            <a:spLocks noGrp="1"/>
          </p:cNvSpPr>
          <p:nvPr>
            <p:ph type="sldNum" sz="quarter" idx="12"/>
          </p:nvPr>
        </p:nvSpPr>
        <p:spPr/>
        <p:txBody>
          <a:bodyPr/>
          <a:lstStyle/>
          <a:p>
            <a:fld id="{FCF617F4-CEAE-46FA-97CA-02A4ADAAF56B}" type="slidenum">
              <a:rPr lang="en-US" smtClean="0"/>
              <a:t>8</a:t>
            </a:fld>
            <a:endParaRPr lang="en-US"/>
          </a:p>
        </p:txBody>
      </p:sp>
    </p:spTree>
    <p:extLst>
      <p:ext uri="{BB962C8B-B14F-4D97-AF65-F5344CB8AC3E}">
        <p14:creationId xmlns:p14="http://schemas.microsoft.com/office/powerpoint/2010/main" val="3229983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457200"/>
            <a:ext cx="8215313" cy="709612"/>
          </a:xfrm>
        </p:spPr>
        <p:txBody>
          <a:bodyPr>
            <a:normAutofit/>
          </a:bodyPr>
          <a:lstStyle/>
          <a:p>
            <a:pPr eaLnBrk="1" hangingPunct="1"/>
            <a:r>
              <a:rPr lang="en-US" sz="4000" dirty="0" smtClean="0">
                <a:solidFill>
                  <a:schemeClr val="accent1">
                    <a:lumMod val="75000"/>
                  </a:schemeClr>
                </a:solidFill>
              </a:rPr>
              <a:t>Promoting Clean Vehicles</a:t>
            </a:r>
          </a:p>
        </p:txBody>
      </p:sp>
      <p:sp>
        <p:nvSpPr>
          <p:cNvPr id="2" name="Content Placeholder 1"/>
          <p:cNvSpPr>
            <a:spLocks noGrp="1"/>
          </p:cNvSpPr>
          <p:nvPr>
            <p:ph idx="1"/>
          </p:nvPr>
        </p:nvSpPr>
        <p:spPr>
          <a:xfrm>
            <a:off x="457200" y="1600200"/>
            <a:ext cx="5486400" cy="4525963"/>
          </a:xfrm>
        </p:spPr>
        <p:txBody>
          <a:bodyPr>
            <a:normAutofit/>
          </a:bodyPr>
          <a:lstStyle/>
          <a:p>
            <a:r>
              <a:rPr lang="en-US" dirty="0" smtClean="0"/>
              <a:t>First US airport to require green taxis</a:t>
            </a:r>
          </a:p>
          <a:p>
            <a:r>
              <a:rPr lang="en-US" dirty="0" smtClean="0"/>
              <a:t>First US airport to require green TNCs in 2016 </a:t>
            </a:r>
          </a:p>
          <a:p>
            <a:r>
              <a:rPr lang="en-US" dirty="0" smtClean="0"/>
              <a:t>Converting CNG buses to electric </a:t>
            </a:r>
          </a:p>
          <a:p>
            <a:r>
              <a:rPr lang="en-US" dirty="0" smtClean="0"/>
              <a:t>Adding more electric charging stations </a:t>
            </a:r>
          </a:p>
          <a:p>
            <a:endParaRPr lang="en-US" dirty="0"/>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060" y="3657600"/>
            <a:ext cx="2362200" cy="158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57401"/>
            <a:ext cx="2362200" cy="13557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10"/>
          </p:nvPr>
        </p:nvSpPr>
        <p:spPr/>
        <p:txBody>
          <a:bodyPr/>
          <a:lstStyle/>
          <a:p>
            <a:fld id="{128E3FEB-993F-45FD-B63D-97DD58196A3C}" type="datetime1">
              <a:rPr lang="en-US" smtClean="0"/>
              <a:t>7/26/2017</a:t>
            </a:fld>
            <a:endParaRPr lang="en-US"/>
          </a:p>
        </p:txBody>
      </p:sp>
      <p:sp>
        <p:nvSpPr>
          <p:cNvPr id="4" name="Slide Number Placeholder 3"/>
          <p:cNvSpPr>
            <a:spLocks noGrp="1"/>
          </p:cNvSpPr>
          <p:nvPr>
            <p:ph type="sldNum" sz="quarter" idx="12"/>
          </p:nvPr>
        </p:nvSpPr>
        <p:spPr/>
        <p:txBody>
          <a:bodyPr/>
          <a:lstStyle/>
          <a:p>
            <a:fld id="{FCF617F4-CEAE-46FA-97CA-02A4ADAAF56B}" type="slidenum">
              <a:rPr lang="en-US" smtClean="0"/>
              <a:t>9</a:t>
            </a:fld>
            <a:endParaRPr lang="en-US"/>
          </a:p>
        </p:txBody>
      </p:sp>
    </p:spTree>
    <p:extLst>
      <p:ext uri="{BB962C8B-B14F-4D97-AF65-F5344CB8AC3E}">
        <p14:creationId xmlns:p14="http://schemas.microsoft.com/office/powerpoint/2010/main" val="847565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LESLIE &amp; AARON">
  <a:themeElements>
    <a:clrScheme name="2013_POS Brand">
      <a:dk1>
        <a:sysClr val="windowText" lastClr="000000"/>
      </a:dk1>
      <a:lt1>
        <a:sysClr val="window" lastClr="FFFFFF"/>
      </a:lt1>
      <a:dk2>
        <a:srgbClr val="004964"/>
      </a:dk2>
      <a:lt2>
        <a:srgbClr val="EEECE1"/>
      </a:lt2>
      <a:accent1>
        <a:srgbClr val="004964"/>
      </a:accent1>
      <a:accent2>
        <a:srgbClr val="80BA3D"/>
      </a:accent2>
      <a:accent3>
        <a:srgbClr val="50B2CE"/>
      </a:accent3>
      <a:accent4>
        <a:srgbClr val="ADDFED"/>
      </a:accent4>
      <a:accent5>
        <a:srgbClr val="4BACC6"/>
      </a:accent5>
      <a:accent6>
        <a:srgbClr val="C0504D"/>
      </a:accent6>
      <a:hlink>
        <a:srgbClr val="4BACC6"/>
      </a:hlink>
      <a:folHlink>
        <a:srgbClr val="0000FF"/>
      </a:folHlink>
    </a:clrScheme>
    <a:fontScheme name="POS_2013">
      <a:majorFont>
        <a:latin typeface="Signik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5a0340f5-2d2a-4a26-b774-2827a2065bb1" ContentTypeId="0x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95070767F82BC4A92E674EEFEB9BDD2" ma:contentTypeVersion="34" ma:contentTypeDescription="Create a new document." ma:contentTypeScope="" ma:versionID="d75401983e85607bcb54485de4b84b5a">
  <xsd:schema xmlns:xsd="http://www.w3.org/2001/XMLSchema" xmlns:xs="http://www.w3.org/2001/XMLSchema" xmlns:p="http://schemas.microsoft.com/office/2006/metadata/properties" xmlns:ns2="d07652e9-48b3-4f60-bdbb-4f4804bf09c2" targetNamespace="http://schemas.microsoft.com/office/2006/metadata/properties" ma:root="true" ma:fieldsID="f17a21f283c06d07a04fbb039a20a579" ns2:_="">
    <xsd:import namespace="d07652e9-48b3-4f60-bdbb-4f4804bf09c2"/>
    <xsd:element name="properties">
      <xsd:complexType>
        <xsd:sequence>
          <xsd:element name="documentManagement">
            <xsd:complexType>
              <xsd:all>
                <xsd:element ref="ns2:Date1" minOccurs="0"/>
                <xsd:element ref="ns2:Year" minOccurs="0"/>
                <xsd:element ref="ns2:Author_Port" minOccurs="0"/>
                <xsd:element ref="ns2:Document_Type" minOccurs="0"/>
                <xsd:element ref="ns2:Activities_and_Tasks" minOccurs="0"/>
                <xsd:element ref="ns2:Project" minOccurs="0"/>
                <xsd:element ref="ns2:Phase-Period" minOccurs="0"/>
                <xsd:element ref="ns2:Regulating_Agencies" minOccurs="0"/>
                <xsd:element ref="ns2:Consultants_and_Vendors" minOccurs="0"/>
                <xsd:element ref="ns2:Areas_and_Properties" minOccurs="0"/>
                <xsd:element ref="ns2:Plans_and_Programs" minOccurs="0"/>
                <xsd:element ref="ns2:Materials" minOccurs="0"/>
                <xsd:element ref="ns2:CIP_Number" minOccurs="0"/>
                <xsd:element ref="ns2:Event1" minOccurs="0"/>
                <xsd:element ref="ns2:Locations_and_Sites" minOccurs="0"/>
                <xsd:element ref="ns2:Permit-Condition" minOccurs="0"/>
                <xsd:element ref="ns2:Port_Departments" minOccurs="0"/>
                <xsd:element ref="ns2:Property_Zone" minOccurs="0"/>
                <xsd:element ref="ns2:Systems_and_Facilities" minOccurs="0"/>
                <xsd:element ref="ns2:WP_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652e9-48b3-4f60-bdbb-4f4804bf09c2" elementFormDefault="qualified">
    <xsd:import namespace="http://schemas.microsoft.com/office/2006/documentManagement/types"/>
    <xsd:import namespace="http://schemas.microsoft.com/office/infopath/2007/PartnerControls"/>
    <xsd:element name="Date1" ma:index="1" nillable="true" ma:displayName="Date" ma:format="DateOnly" ma:indexed="true" ma:internalName="Date1">
      <xsd:simpleType>
        <xsd:restriction base="dms:DateTime"/>
      </xsd:simpleType>
    </xsd:element>
    <xsd:element name="Year" ma:index="2" nillable="true" ma:displayName="Year" ma:format="Dropdown" ma:internalName="Year">
      <xsd:simpleType>
        <xsd:restriction base="dms:Choice">
          <xsd:enumeration value="TBD"/>
          <xsd:enumeration value="NA"/>
          <xsd:enumeration value="UNKNOWN"/>
          <xsd:enumeration value="Current"/>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restriction>
      </xsd:simpleType>
    </xsd:element>
    <xsd:element name="Author_Port" ma:index="3" nillable="true" ma:displayName="Author_Port" ma:format="Dropdown" ma:internalName="Author_Port">
      <xsd:simpleType>
        <xsd:restriction base="dms:Choice">
          <xsd:enumeration value="TBD"/>
          <xsd:enumeration value="NA"/>
          <xsd:enumeration value="UNKNOWN"/>
          <xsd:enumeration value="Agid, Paul"/>
          <xsd:enumeration value="Bahnick, Kathy"/>
          <xsd:enumeration value="Bradford, Debbie"/>
          <xsd:enumeration value="Clark, Beth"/>
          <xsd:enumeration value="Corbin, Maggie"/>
          <xsd:enumeration value="Dressler, Sloane"/>
          <xsd:enumeration value="Drollinger, Michael"/>
          <xsd:enumeration value="Duffner, Bob"/>
          <xsd:enumeration value="Feigin, Josh"/>
          <xsd:enumeration value="Fendt, Kathy"/>
          <xsd:enumeration value="Fideler, Michele"/>
          <xsd:enumeration value="Fox, Stacy"/>
          <xsd:enumeration value="Gritton, Amy"/>
          <xsd:enumeration value="Hill, Dave"/>
          <xsd:enumeration value="Hooper, Tom"/>
          <xsd:enumeration value="Hubbard, Tom"/>
          <xsd:enumeration value="Jenkins, David"/>
          <xsd:enumeration value="Kennedy, Ron"/>
          <xsd:enumeration value="Kittleson, Sarah"/>
          <xsd:enumeration value="Leavitt, Elizabeth"/>
          <xsd:enumeration value="Longo, Nic"/>
          <xsd:enumeration value="Lufkin, Mike"/>
          <xsd:enumeration value="Maney, Chipper"/>
          <xsd:enumeration value="Marshall, Brenda"/>
          <xsd:enumeration value="McCraney, David"/>
          <xsd:enumeration value="Milewski, Chris"/>
          <xsd:enumeration value="Moldver, Aaron"/>
          <xsd:enumeration value="Osmek, Steve"/>
          <xsd:enumeration value="Piggot, William"/>
          <xsd:enumeration value="Robbins, Don"/>
          <xsd:enumeration value="Rybolt, Steve"/>
          <xsd:enumeration value="Simonson, Russ"/>
          <xsd:enumeration value="Smith, David"/>
          <xsd:enumeration value="Smith, Mike"/>
          <xsd:enumeration value="Smith, Logan"/>
          <xsd:enumeration value="Song, Amy"/>
          <xsd:enumeration value="Stanton, Leslie"/>
          <xsd:enumeration value="Sulman, Kym"/>
          <xsd:enumeration value="Thompson, Gayle"/>
          <xsd:enumeration value="Tobiason, Scott"/>
          <xsd:enumeration value="Tomber, Dave"/>
          <xsd:enumeration value="Towe, Chris"/>
          <xsd:enumeration value="VandeKamp, Mark"/>
          <xsd:enumeration value="Webb, Jeremy"/>
        </xsd:restriction>
      </xsd:simpleType>
    </xsd:element>
    <xsd:element name="Document_Type" ma:index="4" nillable="true" ma:displayName="Document_Type" ma:format="Dropdown" ma:internalName="Document_Type">
      <xsd:simpleType>
        <xsd:restriction base="dms:Choice">
          <xsd:enumeration value="TBD"/>
          <xsd:enumeration value="NA"/>
          <xsd:enumeration value="UNKNOWN"/>
          <xsd:enumeration value="ADDENDUM"/>
          <xsd:enumeration value="AGENDA"/>
          <xsd:enumeration value="AGREEMENT"/>
          <xsd:enumeration value="ANALYTICAL"/>
          <xsd:enumeration value="APPENDIX"/>
          <xsd:enumeration value="APPLICATION"/>
          <xsd:enumeration value="ASSURANCE"/>
          <xsd:enumeration value="ATTACHMENT"/>
          <xsd:enumeration value="BOL"/>
          <xsd:enumeration value="BRIEFING"/>
          <xsd:enumeration value="BUDGET"/>
          <xsd:enumeration value="CATALOG"/>
          <xsd:enumeration value="CHART"/>
          <xsd:enumeration value="CHART"/>
          <xsd:enumeration value="CHECKLIST"/>
          <xsd:enumeration value="COMMISSION"/>
          <xsd:enumeration value="CONTRACT"/>
          <xsd:enumeration value="CORRESPONDENCE"/>
          <xsd:enumeration value="DATA"/>
          <xsd:enumeration value="DESIGN DRAWING"/>
          <xsd:enumeration value="DOCUMENT SET"/>
          <xsd:enumeration value="EXHIBIT"/>
          <xsd:enumeration value="FIGURE"/>
          <xsd:enumeration value="FINANCIAL"/>
          <xsd:enumeration value="FORM OR TEMPLATE"/>
          <xsd:enumeration value="GRAPHIC"/>
          <xsd:enumeration value="HISTORICAL"/>
          <xsd:enumeration value="LAB DATA"/>
          <xsd:enumeration value="LEGAL"/>
          <xsd:enumeration value="LOG"/>
          <xsd:enumeration value="MANIFEST"/>
          <xsd:enumeration value="MANUAL"/>
          <xsd:enumeration value="MAP"/>
          <xsd:enumeration value="MEMBERSHIP"/>
          <xsd:enumeration value="MEMORANDUM"/>
          <xsd:enumeration value="MSDS"/>
          <xsd:enumeration value="MTG NOTES"/>
          <xsd:enumeration value="NEWS"/>
          <xsd:enumeration value="NOTICE"/>
          <xsd:enumeration value="NOTIFICATION"/>
          <xsd:enumeration value="ORDER"/>
          <xsd:enumeration value="PERMIT"/>
          <xsd:enumeration value="PERSONNEL"/>
          <xsd:enumeration value="PHOTO"/>
          <xsd:enumeration value="PLAN"/>
          <xsd:enumeration value="POLICY"/>
          <xsd:enumeration value="PRESENTATION"/>
          <xsd:enumeration value="PROFILE"/>
          <xsd:enumeration value="PROJECT"/>
          <xsd:enumeration value="PROPOSAL"/>
          <xsd:enumeration value="QUOTE"/>
          <xsd:enumeration value="RECORDS"/>
          <xsd:enumeration value="REFERENCE"/>
          <xsd:enumeration value="REPORT"/>
          <xsd:enumeration value="REQUEST"/>
          <xsd:enumeration value="REVIEW"/>
          <xsd:enumeration value="SCHEDULE"/>
          <xsd:enumeration value="STUDY"/>
          <xsd:enumeration value="SUBMITTAL"/>
          <xsd:enumeration value="SUMMARY"/>
          <xsd:enumeration value="TABLE"/>
          <xsd:enumeration value="TEXT"/>
          <xsd:enumeration value="TOC"/>
          <xsd:enumeration value="TRANSMITTAL"/>
        </xsd:restriction>
      </xsd:simpleType>
    </xsd:element>
    <xsd:element name="Activities_and_Tasks" ma:index="5" nillable="true" ma:displayName="Activities_and_Tasks" ma:format="Dropdown" ma:internalName="Activities_and_Tasks">
      <xsd:simpleType>
        <xsd:restriction base="dms:Choice">
          <xsd:enumeration value="TBD"/>
          <xsd:enumeration value="NA"/>
          <xsd:enumeration value="UNKNOWN"/>
          <xsd:enumeration value="Abandonment"/>
          <xsd:enumeration value="Acquisition"/>
          <xsd:enumeration value="Activation"/>
          <xsd:enumeration value="Additional Monitoring"/>
          <xsd:enumeration value="Advertisement"/>
          <xsd:enumeration value="Agreement"/>
          <xsd:enumeration value="Analyses"/>
          <xsd:enumeration value="Appeal"/>
          <xsd:enumeration value="Approval"/>
          <xsd:enumeration value="Assessment"/>
          <xsd:enumeration value="Auditing"/>
          <xsd:enumeration value="Augmentation"/>
          <xsd:enumeration value="Authorization"/>
          <xsd:enumeration value="Award"/>
          <xsd:enumeration value="Bidding"/>
          <xsd:enumeration value="Billing"/>
          <xsd:enumeration value="Brochure"/>
          <xsd:enumeration value="Bypass"/>
          <xsd:enumeration value="Certification"/>
          <xsd:enumeration value="CESF"/>
          <xsd:enumeration value="Characterization"/>
          <xsd:enumeration value="Cleanout"/>
          <xsd:enumeration value="Cleanup"/>
          <xsd:enumeration value="Clearcutting"/>
          <xsd:enumeration value="Clearing"/>
          <xsd:enumeration value="Closure"/>
          <xsd:enumeration value="Composting"/>
          <xsd:enumeration value="Conference"/>
          <xsd:enumeration value="Consulting"/>
          <xsd:enumeration value="Contracting"/>
          <xsd:enumeration value="Corrective Action"/>
          <xsd:enumeration value="CSW Event"/>
          <xsd:enumeration value="Data Collection"/>
          <xsd:enumeration value="Decommissioning"/>
          <xsd:enumeration value="Deicing"/>
          <xsd:enumeration value="Demolition"/>
          <xsd:enumeration value="Design"/>
          <xsd:enumeration value="Design and Construction"/>
          <xsd:enumeration value="Designation"/>
          <xsd:enumeration value="Development"/>
          <xsd:enumeration value="Discharge"/>
          <xsd:enumeration value="Disclosure"/>
          <xsd:enumeration value="Discovery"/>
          <xsd:enumeration value="Disposal"/>
          <xsd:enumeration value="Dredging"/>
          <xsd:enumeration value="Dye testing"/>
          <xsd:enumeration value="Earth Day"/>
          <xsd:enumeration value="EIRS"/>
          <xsd:enumeration value="EIS"/>
          <xsd:enumeration value="Erosion Control"/>
          <xsd:enumeration value="Estimate"/>
          <xsd:enumeration value="Evaluation"/>
          <xsd:enumeration value="Excavation"/>
          <xsd:enumeration value="Exceedance"/>
          <xsd:enumeration value="Fair"/>
          <xsd:enumeration value="Field Trip"/>
          <xsd:enumeration value="Gaging"/>
          <xsd:enumeration value="Golf Tournament"/>
          <xsd:enumeration value="Grants"/>
          <xsd:enumeration value="Hydroseeding"/>
          <xsd:enumeration value="Illicit Discharge"/>
          <xsd:enumeration value="In Situ"/>
          <xsd:enumeration value="Independent Inspection"/>
          <xsd:enumeration value="Inspection"/>
          <xsd:enumeration value="Interview"/>
          <xsd:enumeration value="Inventory"/>
          <xsd:enumeration value="Investigation"/>
          <xsd:enumeration value="Investment Committee"/>
          <xsd:enumeration value="Invoicing"/>
          <xsd:enumeration value="Issue Tracking"/>
          <xsd:enumeration value="Job Evaluation"/>
          <xsd:enumeration value="Justification"/>
          <xsd:enumeration value="Lagoon Cleaning"/>
          <xsd:enumeration value="Leaching"/>
          <xsd:enumeration value="Leak"/>
          <xsd:enumeration value="Leasing"/>
          <xsd:enumeration value="Licensing"/>
          <xsd:enumeration value="Line Break"/>
          <xsd:enumeration value="Log"/>
          <xsd:enumeration value="Maintenance"/>
          <xsd:enumeration value="Management"/>
          <xsd:enumeration value="Media Event"/>
          <xsd:enumeration value="Meeting"/>
          <xsd:enumeration value="Mitigation"/>
          <xsd:enumeration value="Modeling"/>
          <xsd:enumeration value="Monitoring"/>
          <xsd:enumeration value="Negotiation"/>
          <xsd:enumeration value="O-M Manual"/>
          <xsd:enumeration value="Nomination"/>
          <xsd:enumeration value="NSAT"/>
          <xsd:enumeration value="Open House"/>
          <xsd:enumeration value="Payroll"/>
          <xsd:enumeration value="Permitting"/>
          <xsd:enumeration value="Planning"/>
          <xsd:enumeration value="Planting"/>
          <xsd:enumeration value="Procurement"/>
          <xsd:enumeration value="Project"/>
          <xsd:enumeration value="Projection"/>
          <xsd:enumeration value="Prospectus"/>
          <xsd:enumeration value="Purchasing"/>
          <xsd:enumeration value="QA-QC"/>
          <xsd:enumeration value="Questionnaire"/>
          <xsd:enumeration value="Rain Event"/>
          <xsd:enumeration value="Recovery"/>
          <xsd:enumeration value="Reimbursement"/>
          <xsd:enumeration value="Release"/>
          <xsd:enumeration value="Remediation"/>
          <xsd:enumeration value="Removal"/>
          <xsd:enumeration value="Renewal"/>
          <xsd:enumeration value="Replacement"/>
          <xsd:enumeration value="Reporting"/>
          <xsd:enumeration value="Research"/>
          <xsd:enumeration value="Restoration"/>
          <xsd:enumeration value="Retreat"/>
          <xsd:enumeration value="Review"/>
          <xsd:enumeration value="Revision"/>
          <xsd:enumeration value="Sampling"/>
          <xsd:enumeration value="Sampling Frequency"/>
          <xsd:enumeration value="Scoping"/>
          <xsd:enumeration value="Selection"/>
          <xsd:enumeration value="Seminar"/>
          <xsd:enumeration value="Shipping"/>
          <xsd:enumeration value="Site Visit"/>
          <xsd:enumeration value="Snow Event"/>
          <xsd:enumeration value="Source Tracing"/>
          <xsd:enumeration value="Sourcing"/>
          <xsd:enumeration value="Speaking"/>
          <xsd:enumeration value="Spill"/>
          <xsd:enumeration value="Spill Response"/>
          <xsd:enumeration value="Stabilization"/>
          <xsd:enumeration value="Storm Event"/>
          <xsd:enumeration value="Study"/>
          <xsd:enumeration value="Submittal"/>
          <xsd:enumeration value="Support"/>
          <xsd:enumeration value="Surface Deicing"/>
          <xsd:enumeration value="Survey"/>
          <xsd:enumeration value="Sustainability Event"/>
          <xsd:enumeration value="Teaching"/>
          <xsd:enumeration value="Testing"/>
          <xsd:enumeration value="Tour"/>
          <xsd:enumeration value="Tracking"/>
          <xsd:enumeration value="Training"/>
          <xsd:enumeration value="Treatment"/>
          <xsd:enumeration value="Violation"/>
          <xsd:enumeration value="Well Installation"/>
          <xsd:enumeration value="Workshop"/>
        </xsd:restriction>
      </xsd:simpleType>
    </xsd:element>
    <xsd:element name="Project" ma:index="6" nillable="true" ma:displayName="Project" ma:format="Dropdown" ma:internalName="Project">
      <xsd:simpleType>
        <xsd:restriction base="dms:Choice">
          <xsd:enumeration value="TBD"/>
          <xsd:enumeration value="NA"/>
          <xsd:enumeration value="UNKNOWN"/>
          <xsd:enumeration value="Alaska Glycol"/>
          <xsd:enumeration value="Alaska Pushbacks"/>
          <xsd:enumeration value="Alaska Tugs"/>
          <xsd:enumeration value="Aviation HS"/>
          <xsd:enumeration value="EGSE"/>
          <xsd:enumeration value="Electric Vehicles"/>
          <xsd:enumeration value="Environmental Excellence Awards"/>
          <xsd:enumeration value="Fact Sheets"/>
          <xsd:enumeration value="Green Technology"/>
          <xsd:enumeration value="PC Air"/>
          <xsd:enumeration value="Sustainable Asset Management"/>
          <xsd:enumeration value="Sustainability Week"/>
          <xsd:enumeration value="Experience Sustainability Project"/>
          <xsd:enumeration value="Team Operations"/>
          <xsd:enumeration value="Tenant Envr Performance Integration"/>
          <xsd:enumeration value="Weekly Report"/>
          <xsd:enumeration value="Sustainable InSights"/>
          <xsd:enumeration value="Environmental Videos"/>
        </xsd:restriction>
      </xsd:simpleType>
    </xsd:element>
    <xsd:element name="Phase-Period" ma:index="8" nillable="true" ma:displayName="Phase-Period" ma:format="Dropdown" ma:hidden="true" ma:internalName="Phase_x002d_Period" ma:readOnly="false">
      <xsd:simpleType>
        <xsd:restriction base="dms:Choice">
          <xsd:enumeration value="TBD"/>
          <xsd:enumeration value="NA"/>
          <xsd:enumeration value="UNKNOWN"/>
          <xsd:enumeration value="Current"/>
          <xsd:enumeration value="Daily"/>
          <xsd:enumeration value="Weekly"/>
          <xsd:enumeration value="Monthly"/>
          <xsd:enumeration value="01 January"/>
          <xsd:enumeration value="02 February"/>
          <xsd:enumeration value="03 March"/>
          <xsd:enumeration value="04 April"/>
          <xsd:enumeration value="05 May"/>
          <xsd:enumeration value="06 June"/>
          <xsd:enumeration value="07 July"/>
          <xsd:enumeration value="08 August"/>
          <xsd:enumeration value="09 September"/>
          <xsd:enumeration value="10 October"/>
          <xsd:enumeration value="11 November"/>
          <xsd:enumeration value="12 December"/>
          <xsd:enumeration value="Quarterly"/>
          <xsd:enumeration value="Q1"/>
          <xsd:enumeration value="Q2"/>
          <xsd:enumeration value="Q3"/>
          <xsd:enumeration value="Q4"/>
          <xsd:enumeration value="Spring"/>
          <xsd:enumeration value="Summer"/>
          <xsd:enumeration value="Fall"/>
          <xsd:enumeration value="Winter"/>
          <xsd:enumeration value="Annual"/>
          <xsd:enumeration value="Phase 1"/>
          <xsd:enumeration value="Phase 2"/>
          <xsd:enumeration value="Phase 3"/>
          <xsd:enumeration value="Phase 4"/>
          <xsd:enumeration value="Phase 5"/>
        </xsd:restriction>
      </xsd:simpleType>
    </xsd:element>
    <xsd:element name="Regulating_Agencies" ma:index="9" nillable="true" ma:displayName="Regulating_Agencies" ma:format="Dropdown" ma:hidden="true" ma:internalName="Regulating_Agencies" ma:readOnly="false">
      <xsd:simpleType>
        <xsd:restriction base="dms:Choice">
          <xsd:enumeration value="TBD"/>
          <xsd:enumeration value="NA"/>
          <xsd:enumeration value="UNKNOWN"/>
          <xsd:enumeration value="Army Corps of Engineers"/>
          <xsd:enumeration value="City of Burien"/>
          <xsd:enumeration value="City of Des Moines"/>
          <xsd:enumeration value="City of Normandy Park"/>
          <xsd:enumeration value="City of SeaTac"/>
          <xsd:enumeration value="City of Seattle"/>
          <xsd:enumeration value="Dept of Natural Resources"/>
          <xsd:enumeration value="Dept of Transportation"/>
          <xsd:enumeration value="Ecology"/>
          <xsd:enumeration value="EPA"/>
          <xsd:enumeration value="FAA"/>
          <xsd:enumeration value="KCNWCB"/>
          <xsd:enumeration value="King County"/>
          <xsd:enumeration value="Midway Water District"/>
          <xsd:enumeration value="PSCAA"/>
          <xsd:enumeration value="PSCCC"/>
          <xsd:enumeration value="USDA"/>
          <xsd:enumeration value="USFWS"/>
          <xsd:enumeration value="WWCCC"/>
        </xsd:restriction>
      </xsd:simpleType>
    </xsd:element>
    <xsd:element name="Consultants_and_Vendors" ma:index="10" nillable="true" ma:displayName="Consultants_and_Vendors" ma:format="Dropdown" ma:internalName="Consultants_and_Vendors">
      <xsd:simpleType>
        <xsd:restriction base="dms:Choice">
          <xsd:enumeration value="TBD"/>
          <xsd:enumeration value="NA"/>
          <xsd:enumeration value="UNKNOWN"/>
          <xsd:enumeration value="Accord"/>
          <xsd:enumeration value="AECOM"/>
          <xsd:enumeration value="Alaska"/>
          <xsd:enumeration value="Allied Waste"/>
          <xsd:enumeration value="AMEC"/>
          <xsd:enumeration value="Analytical Resources Inc"/>
          <xsd:enumeration value="Anchor ENV"/>
          <xsd:enumeration value="Angle Lake School"/>
          <xsd:enumeration value="AOB Conference Ctr"/>
          <xsd:enumeration value="Ardent Sage"/>
          <xsd:enumeration value="Aspect Consulting"/>
          <xsd:enumeration value="Aurora Glass"/>
          <xsd:enumeration value="Beth Clark"/>
          <xsd:enumeration value="Boateng"/>
          <xsd:enumeration value="Boeing Company"/>
          <xsd:enumeration value="Brad Coury"/>
          <xsd:enumeration value="Brown Caldwell"/>
          <xsd:enumeration value="Bryan Chernick"/>
          <xsd:enumeration value="Camp Dresser McKee"/>
          <xsd:enumeration value="Cascadia"/>
          <xsd:enumeration value="CCI"/>
          <xsd:enumeration value="Ceccanti"/>
          <xsd:enumeration value="Cedar Grove"/>
          <xsd:enumeration value="Cemex Rinker"/>
          <xsd:enumeration value="Ch2M Hill"/>
          <xsd:enumeration value="Clean Harbors"/>
          <xsd:enumeration value="Columbia Analytical"/>
          <xsd:enumeration value="Concessions International"/>
          <xsd:enumeration value="CTI"/>
          <xsd:enumeration value="DH Environmental"/>
          <xsd:enumeration value="EarthCorps"/>
          <xsd:enumeration value="EcoChem"/>
          <xsd:enumeration value="Ecolights"/>
          <xsd:enumeration value="EcoTox"/>
          <xsd:enumeration value="Elcon"/>
          <xsd:enumeration value="ELS"/>
          <xsd:enumeration value="Emerald Services"/>
          <xsd:enumeration value="EMS Consulting"/>
          <xsd:enumeration value="ENRG"/>
          <xsd:enumeration value="Enterprise RAC"/>
          <xsd:enumeration value="ESA Adolfson"/>
          <xsd:enumeration value="FedEx"/>
          <xsd:enumeration value="Fleetfoot"/>
          <xsd:enumeration value="Floyd-Snider"/>
          <xsd:enumeration value="Foster-Wheeler"/>
          <xsd:enumeration value="Friedman Bruya"/>
          <xsd:enumeration value="Galloway"/>
          <xsd:enumeration value="Gary Merlino"/>
          <xsd:enumeration value="Gayle Thompson"/>
          <xsd:enumeration value="Geomatrix"/>
          <xsd:enumeration value="GeoScience Mgmt"/>
          <xsd:enumeration value="Glacier ENV"/>
          <xsd:enumeration value="Greg Wingard"/>
          <xsd:enumeration value="Harvest Power"/>
          <xsd:enumeration value="Hart-Crowser"/>
          <xsd:enumeration value="Herrera"/>
          <xsd:enumeration value="Highline School District"/>
          <xsd:enumeration value="HMSHost"/>
          <xsd:enumeration value="Horizon"/>
          <xsd:enumeration value="Huitt-Zollars"/>
          <xsd:enumeration value="Hudson Group"/>
          <xsd:enumeration value="Huxley College"/>
          <xsd:enumeration value="Inmetco"/>
          <xsd:enumeration value="Integral"/>
          <xsd:enumeration value="JBR ENV Consultants"/>
          <xsd:enumeration value="Keeneys"/>
          <xsd:enumeration value="Kennedy Jenks"/>
          <xsd:enumeration value="Lafarge Systech"/>
          <xsd:enumeration value="Landau Associates"/>
          <xsd:enumeration value="LSGSkychefs"/>
          <xsd:enumeration value="Nautilus Environmental"/>
          <xsd:enumeration value="NMFS"/>
          <xsd:enumeration value="Northcreek Analytical"/>
          <xsd:enumeration value="NRDC"/>
          <xsd:enumeration value="Onsite Environmental"/>
          <xsd:enumeration value="Pacific Groundwater Group"/>
          <xsd:enumeration value="Paladino"/>
          <xsd:enumeration value="Parametrix"/>
          <xsd:enumeration value="PCHB"/>
          <xsd:enumeration value="PES Environmental"/>
          <xsd:enumeration value="Phoinix Corp"/>
          <xsd:enumeration value="Pinnacle Geosciences"/>
          <xsd:enumeration value="Pioneer Technologies"/>
          <xsd:enumeration value="Port of Tacoma"/>
          <xsd:enumeration value="Port of Seattle"/>
          <xsd:enumeration value="PSC Burlington Environmental"/>
          <xsd:enumeration value="PSE"/>
          <xsd:enumeration value="PSRC"/>
          <xsd:enumeration value="PTI"/>
          <xsd:enumeration value="Raedeke"/>
          <xsd:enumeration value="RBRC"/>
          <xsd:enumeration value="RCAA"/>
          <xsd:enumeration value="RETEC"/>
          <xsd:enumeration value="RoseWater"/>
          <xsd:enumeration value="Roth Consulting"/>
          <xsd:enumeration value="RW Beck SAIC"/>
          <xsd:enumeration value="SAFN"/>
          <xsd:enumeration value="Scarsella"/>
          <xsd:enumeration value="SeaDruNar"/>
          <xsd:enumeration value="Semcon"/>
          <xsd:enumeration value="Shannon Wilson"/>
          <xsd:enumeration value="Shaw Environmental"/>
          <xsd:enumeration value="SLR International"/>
          <xsd:enumeration value="Sound ENV Solutions"/>
          <xsd:enumeration value="Sound Transit"/>
          <xsd:enumeration value="Spin Creative"/>
          <xsd:enumeration value="SPU"/>
          <xsd:enumeration value="SS Papadopulos"/>
          <xsd:enumeration value="Synergy Consulting"/>
          <xsd:enumeration value="Systech"/>
          <xsd:enumeration value="Taylor Associates"/>
          <xsd:enumeration value="TEC"/>
          <xsd:enumeration value="Test America"/>
          <xsd:enumeration value="TetraTech"/>
          <xsd:enumeration value="Tim Fitzgerald"/>
          <xsd:enumeration value="Tony Bahnick"/>
          <xsd:enumeration value="Total Reclaim"/>
          <xsd:enumeration value="TPS Technologies"/>
          <xsd:enumeration value="Tri-State"/>
          <xsd:enumeration value="TSA"/>
          <xsd:enumeration value="TTI"/>
          <xsd:enumeration value="URS Consulting"/>
          <xsd:enumeration value="USPS"/>
          <xsd:enumeration value="Washington Conservation Corps"/>
          <xsd:enumeration value="Waste Management"/>
          <xsd:enumeration value="Watershed Company"/>
          <xsd:enumeration value="WESC"/>
          <xsd:enumeration value="West Consultants"/>
          <xsd:enumeration value="Weyerhaeuser"/>
          <xsd:enumeration value="WGR"/>
          <xsd:enumeration value="Windward"/>
          <xsd:enumeration value="WSRA"/>
          <xsd:enumeration value="WSU"/>
        </xsd:restriction>
      </xsd:simpleType>
    </xsd:element>
    <xsd:element name="Areas_and_Properties" ma:index="11" nillable="true" ma:displayName="Areas_and_Properties" ma:format="Dropdown" ma:hidden="true" ma:internalName="Areas_and_Properties" ma:readOnly="false">
      <xsd:simpleType>
        <xsd:restriction base="dms:Choice">
          <xsd:enumeration value="TBD"/>
          <xsd:enumeration value="NA"/>
          <xsd:enumeration value="UNKNOWN"/>
          <xsd:enumeration value="3RW Embankment"/>
          <xsd:enumeration value="AFS"/>
          <xsd:enumeration value="Air Traffic Control Tower ATCT"/>
          <xsd:enumeration value="Airport Expressway"/>
          <xsd:enumeration value="ALSF"/>
          <xsd:enumeration value="ASR-9"/>
          <xsd:enumeration value="Auburn Wetlands"/>
          <xsd:enumeration value="Auto Shop"/>
          <xsd:enumeration value="AV Maintenance Distribution Center"/>
          <xsd:enumeration value="Bai Tong Property"/>
          <xsd:enumeration value="Bank of America bldg"/>
          <xsd:enumeration value="Biffy Triculator"/>
          <xsd:enumeration value="Boeing Field"/>
          <xsd:enumeration value="Boiler Shop Central Mechanical Plant"/>
          <xsd:enumeration value="Bridge Shop"/>
          <xsd:enumeration value="Bus Maintenance Facility"/>
          <xsd:enumeration value="C4"/>
          <xsd:enumeration value="Cargo 1"/>
          <xsd:enumeration value="Cargo 2"/>
          <xsd:enumeration value="Cargo 3"/>
          <xsd:enumeration value="Cargo 4"/>
          <xsd:enumeration value="Cargo 5"/>
          <xsd:enumeration value="Cargo 6"/>
          <xsd:enumeration value="Cargo 7"/>
          <xsd:enumeration value="Carpenter Shop"/>
          <xsd:enumeration value="Central Terminal CTE"/>
          <xsd:enumeration value="Charlie's Exxon"/>
          <xsd:enumeration value="CMP Chillers"/>
          <xsd:enumeration value="CNG Station Facility"/>
          <xsd:enumeration value="Concourse A"/>
          <xsd:enumeration value="Concourse B"/>
          <xsd:enumeration value="Concourse C"/>
          <xsd:enumeration value="Concourse D"/>
          <xsd:enumeration value="Consolidated Maintenance Warehouse"/>
          <xsd:enumeration value="Contaminated Areas"/>
          <xsd:enumeration value="Conveyor Shop"/>
          <xsd:enumeration value="Cooling Towers"/>
          <xsd:enumeration value="Cruise Facilities"/>
          <xsd:enumeration value="Delta Hangar"/>
          <xsd:enumeration value="Des Moines Creek"/>
          <xsd:enumeration value="Des Moines Creek Business Park"/>
          <xsd:enumeration value="Des Moines Creek RDF"/>
          <xsd:enumeration value="Des Moines Memorial Drive"/>
          <xsd:enumeration value="Des Moines Nursery"/>
          <xsd:enumeration value="Ductbanks"/>
          <xsd:enumeration value="Duwamish Waterway"/>
          <xsd:enumeration value="East DMC"/>
          <xsd:enumeration value="Economy Lot"/>
          <xsd:enumeration value="Electrical Shop"/>
          <xsd:enumeration value="Equipment Rack"/>
          <xsd:enumeration value="ET Shop"/>
          <xsd:enumeration value="Feeders"/>
          <xsd:enumeration value="Fuel Farm CON-OLY-UAL"/>
          <xsd:enumeration value="Fuel Farm Olympic Pipeline"/>
          <xsd:enumeration value="Fuel Farm POS"/>
          <xsd:enumeration value="General Aviation"/>
          <xsd:enumeration value="Gilliam Creek"/>
          <xsd:enumeration value="Grease Interceptors"/>
          <xsd:enumeration value="GT Booth"/>
          <xsd:enumeration value="HazMat Shed POS"/>
          <xsd:enumeration value="Host Property"/>
          <xsd:enumeration value="Howard Hansen Dam"/>
          <xsd:enumeration value="IWTP"/>
          <xsd:enumeration value="Japanese Gardens"/>
          <xsd:enumeration value="L Shaped Property"/>
          <xsd:enumeration value="Lagoon 1"/>
          <xsd:enumeration value="Lagoon 2"/>
          <xsd:enumeration value="Lagoon 3"/>
          <xsd:enumeration value="Lamp Shop"/>
          <xsd:enumeration value="Learning center"/>
          <xsd:enumeration value="Light Rail Station"/>
          <xsd:enumeration value="Lighting Vault"/>
          <xsd:enumeration value="Lock Shop"/>
          <xsd:enumeration value="Logistics Site"/>
          <xsd:enumeration value="Lora Lake"/>
          <xsd:enumeration value="Lora Lake Apartments"/>
          <xsd:enumeration value="Lost and Found"/>
          <xsd:enumeration value="Lower Drive"/>
          <xsd:enumeration value="Main Terminal MT"/>
          <xsd:enumeration value="Maintenance Shop"/>
          <xsd:enumeration value="Miller Creek"/>
          <xsd:enumeration value="Miller Creek Basin"/>
          <xsd:enumeration value="Miller Creek RDF"/>
          <xsd:enumeration value="NAMF"/>
          <xsd:enumeration value="NCBL"/>
          <xsd:enumeration value="NEPL"/>
          <xsd:enumeration value="NER"/>
          <xsd:enumeration value="North Burien Properties"/>
          <xsd:enumeration value="North Fuel Rack"/>
          <xsd:enumeration value="North GT Lot"/>
          <xsd:enumeration value="North Main Substation"/>
          <xsd:enumeration value="North Satellite"/>
          <xsd:enumeration value="Northwest Hangar"/>
          <xsd:enumeration value="Olympic Pipeline"/>
          <xsd:enumeration value="Oversize Baggage Facility"/>
          <xsd:enumeration value="Paint Booth"/>
          <xsd:enumeration value="Paint Shop"/>
          <xsd:enumeration value="Parking Garage"/>
          <xsd:enumeration value="Passenger Loading Bridges"/>
          <xsd:enumeration value="PCS Yard"/>
          <xsd:enumeration value="POSFD"/>
          <xsd:enumeration value="POSPD"/>
          <xsd:enumeration value="Pumphouse"/>
          <xsd:enumeration value="QTA Area Old"/>
          <xsd:enumeration value="Qwest Bldg"/>
          <xsd:enumeration value="Radisson Hotel"/>
          <xsd:enumeration value="Ramp Control Tower"/>
          <xsd:enumeration value="Reddington Levee"/>
          <xsd:enumeration value="Rental Car Facility RCF"/>
          <xsd:enumeration value="Rental Carwash"/>
          <xsd:enumeration value="Riverton Heights"/>
          <xsd:enumeration value="Runway 16C-34C"/>
          <xsd:enumeration value="Runway 16L-34R"/>
          <xsd:enumeration value="Runway 16R-34L 3RW"/>
          <xsd:enumeration value="Runway Safety Areas"/>
          <xsd:enumeration value="SeaTac Nails Bollywood"/>
          <xsd:enumeration value="Security Checkpoints"/>
          <xsd:enumeration value="SEPL"/>
          <xsd:enumeration value="Service Tunnel"/>
          <xsd:enumeration value="Sign Shop"/>
          <xsd:enumeration value="Snowmelt Areas"/>
          <xsd:enumeration value="Sound Transit Station"/>
          <xsd:enumeration value="South Access"/>
          <xsd:enumeration value="South Fuel Rack"/>
          <xsd:enumeration value="South GT Lot"/>
          <xsd:enumeration value="South Hardstand"/>
          <xsd:enumeration value="South RPZ"/>
          <xsd:enumeration value="South Satellite"/>
          <xsd:enumeration value="South Taxiway"/>
          <xsd:enumeration value="Starling Road"/>
          <xsd:enumeration value="STEP"/>
          <xsd:enumeration value="Storm Filter Vault"/>
          <xsd:enumeration value="Stormwater Lab"/>
          <xsd:enumeration value="STS North"/>
          <xsd:enumeration value="STS Shop"/>
          <xsd:enumeration value="STS South"/>
          <xsd:enumeration value="STS System"/>
          <xsd:enumeration value="Stump Property"/>
          <xsd:enumeration value="Sunnydale Substation"/>
          <xsd:enumeration value="Taxi Yard"/>
          <xsd:enumeration value="Toll Plaza"/>
          <xsd:enumeration value="TRACON"/>
          <xsd:enumeration value="Transiplex"/>
          <xsd:enumeration value="Tub Lake"/>
          <xsd:enumeration value="Tyee Golf Course"/>
          <xsd:enumeration value="Upper Drive"/>
          <xsd:enumeration value="Vacca Farm"/>
          <xsd:enumeration value="Walker Creek"/>
          <xsd:enumeration value="Westside"/>
        </xsd:restriction>
      </xsd:simpleType>
    </xsd:element>
    <xsd:element name="Plans_and_Programs" ma:index="12" nillable="true" ma:displayName="Plans_and_Programs" ma:format="Dropdown" ma:hidden="true" ma:internalName="Plans_and_Programs" ma:readOnly="false">
      <xsd:simpleType>
        <xsd:restriction base="dms:Choice">
          <xsd:enumeration value="TBD"/>
          <xsd:enumeration value="NA"/>
          <xsd:enumeration value="UNKNOWN"/>
          <xsd:enumeration value="Carbon Neutral"/>
          <xsd:enumeration value="Commute Trip Reduction"/>
          <xsd:enumeration value="Compliance Testing"/>
          <xsd:enumeration value="EGSE"/>
          <xsd:enumeration value="Electric Vehicles"/>
          <xsd:enumeration value="Green Gateway"/>
          <xsd:enumeration value="Greener Skies"/>
          <xsd:enumeration value="PC Air"/>
          <xsd:enumeration value="SAFN"/>
        </xsd:restriction>
      </xsd:simpleType>
    </xsd:element>
    <xsd:element name="Materials" ma:index="13" nillable="true" ma:displayName="Materials" ma:format="Dropdown" ma:hidden="true" ma:internalName="Materials" ma:readOnly="false">
      <xsd:simpleType>
        <xsd:restriction base="dms:Choice">
          <xsd:enumeration value="TBD"/>
          <xsd:enumeration value="NA"/>
          <xsd:enumeration value="UNKNOWN"/>
          <xsd:enumeration value="Appliances"/>
          <xsd:enumeration value="Baker Tank Sludge"/>
          <xsd:enumeration value="Ballasts"/>
          <xsd:enumeration value="Batteries"/>
          <xsd:enumeration value="Contaminated Soil"/>
          <xsd:enumeration value="Diesel"/>
          <xsd:enumeration value="Gasoline"/>
          <xsd:enumeration value="E-Scrap"/>
          <xsd:enumeration value="IWS Sludge"/>
          <xsd:enumeration value="Jet Fuel"/>
          <xsd:enumeration value="Lab Pack"/>
          <xsd:enumeration value="Lights"/>
          <xsd:enumeration value="Non-Paint Aerosols"/>
          <xsd:enumeration value="Other"/>
          <xsd:enumeration value="Paint Aerosols"/>
          <xsd:enumeration value="Parts Washer Waste"/>
          <xsd:enumeration value="Scrap Metal"/>
          <xsd:enumeration value="SDS Sludge"/>
          <xsd:enumeration value="Security Waste"/>
          <xsd:enumeration value="Spent Antifreeze"/>
          <xsd:enumeration value="Stormfilter Media"/>
          <xsd:enumeration value="Sumped Fuel"/>
          <xsd:enumeration value="Thinner"/>
          <xsd:enumeration value="Used Oil"/>
          <xsd:enumeration value="Used Oil Filters"/>
        </xsd:restriction>
      </xsd:simpleType>
    </xsd:element>
    <xsd:element name="CIP_Number" ma:index="21" nillable="true" ma:displayName="CIP_Number" ma:format="Dropdown" ma:hidden="true" ma:internalName="CIP_Number" ma:readOnly="false">
      <xsd:simpleType>
        <xsd:restriction base="dms:Choice">
          <xsd:enumeration value="To Be Filled"/>
        </xsd:restriction>
      </xsd:simpleType>
    </xsd:element>
    <xsd:element name="Event1" ma:index="22" nillable="true" ma:displayName="Event" ma:format="Dropdown" ma:hidden="true" ma:internalName="Event1" ma:readOnly="false">
      <xsd:simpleType>
        <xsd:restriction base="dms:Choice">
          <xsd:enumeration value="This Column is now"/>
          <xsd:enumeration value="managed at Library"/>
          <xsd:enumeration value="level. Make NO changes"/>
          <xsd:enumeration value="at (this) Site level."/>
        </xsd:restriction>
      </xsd:simpleType>
    </xsd:element>
    <xsd:element name="Locations_and_Sites" ma:index="23" nillable="true" ma:displayName="Locations_and_Sites" ma:format="Dropdown" ma:hidden="true" ma:internalName="Locations_and_Sites" ma:readOnly="false">
      <xsd:simpleType>
        <xsd:restriction base="dms:Choice">
          <xsd:enumeration value="This Column is now"/>
          <xsd:enumeration value="managed at Library"/>
          <xsd:enumeration value="level. Make NO changes"/>
          <xsd:enumeration value="at (this) Site level."/>
        </xsd:restriction>
      </xsd:simpleType>
    </xsd:element>
    <xsd:element name="Permit-Condition" ma:index="24" nillable="true" ma:displayName="Permit-Condition" ma:format="Dropdown" ma:hidden="true" ma:internalName="Permit_x002d_Condition" ma:readOnly="false">
      <xsd:simpleType>
        <xsd:restriction base="dms:Choice">
          <xsd:enumeration value="This Column is now"/>
          <xsd:enumeration value="managed at Library"/>
          <xsd:enumeration value="level. Make NO changes"/>
          <xsd:enumeration value="at (this) Site level."/>
        </xsd:restriction>
      </xsd:simpleType>
    </xsd:element>
    <xsd:element name="Port_Departments" ma:index="25" nillable="true" ma:displayName="Port_Departments" ma:format="Dropdown" ma:hidden="true" ma:internalName="Port_Departments" ma:readOnly="false">
      <xsd:simpleType>
        <xsd:restriction base="dms:Choice">
          <xsd:enumeration value="This Column is now"/>
          <xsd:enumeration value="managed at Library"/>
          <xsd:enumeration value="level. Make NO changes"/>
          <xsd:enumeration value="at (this) Site level."/>
        </xsd:restriction>
      </xsd:simpleType>
    </xsd:element>
    <xsd:element name="Property_Zone" ma:index="26" nillable="true" ma:displayName="Property_Zone" ma:format="Dropdown" ma:hidden="true" ma:internalName="Property_Zone" ma:readOnly="false">
      <xsd:simpleType>
        <xsd:restriction base="dms:Choice">
          <xsd:enumeration value="This Column is now"/>
          <xsd:enumeration value="managed at Library"/>
          <xsd:enumeration value="level. Make NO changes"/>
          <xsd:enumeration value="at (this) Site level."/>
        </xsd:restriction>
      </xsd:simpleType>
    </xsd:element>
    <xsd:element name="Systems_and_Facilities" ma:index="27" nillable="true" ma:displayName="Systems_and_Facilities" ma:format="Dropdown" ma:hidden="true" ma:internalName="Systems_and_Facilities" ma:readOnly="false">
      <xsd:simpleType>
        <xsd:restriction base="dms:Choice">
          <xsd:enumeration value="This Column is now"/>
          <xsd:enumeration value="managed at Library"/>
          <xsd:enumeration value="level. Make NO changes"/>
          <xsd:enumeration value="at (this) Site level."/>
        </xsd:restriction>
      </xsd:simpleType>
    </xsd:element>
    <xsd:element name="WP_Number" ma:index="28" nillable="true" ma:displayName="WP_Number" ma:format="Dropdown" ma:hidden="true" ma:internalName="WP_Number" ma:readOnly="false">
      <xsd:simpleType>
        <xsd:restriction base="dms:Choice">
          <xsd:enumeration value="To Be Fill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displayName="Title"/>
        <xsd:element ref="dc:subject" minOccurs="0" maxOccurs="1"/>
        <xsd:element ref="dc:description" minOccurs="0" maxOccurs="1" ma:index="7"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ct:contentTypeSchema xmlns:ct="http://schemas.microsoft.com/office/2006/metadata/contentType" xmlns:ma="http://schemas.microsoft.com/office/2006/metadata/properties/metaAttributes" ct:_="" ma:_="" ma:contentTypeName="Document" ma:contentTypeID="0x01010081CB7E7C59A92A4B962A6219F230B6F0" ma:contentTypeVersion="0" ma:contentTypeDescription="Create a new document." ma:contentTypeScope="" ma:versionID="4e2bf61633585b2fe6196cf47784f192">
  <xsd:schema xmlns:xsd="http://www.w3.org/2001/XMLSchema" xmlns:xs="http://www.w3.org/2001/XMLSchema" xmlns:p="http://schemas.microsoft.com/office/2006/metadata/properties" targetNamespace="http://schemas.microsoft.com/office/2006/metadata/properties" ma:root="true" ma:fieldsID="6f6cbf065577fa89eb36f877bf537f0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CD4746-3768-4DC5-BFF2-677329482B0C}"/>
</file>

<file path=customXml/itemProps2.xml><?xml version="1.0" encoding="utf-8"?>
<ds:datastoreItem xmlns:ds="http://schemas.openxmlformats.org/officeDocument/2006/customXml" ds:itemID="{1E2D046A-07DE-464F-AE3A-650FF747E254}"/>
</file>

<file path=customXml/itemProps3.xml><?xml version="1.0" encoding="utf-8"?>
<ds:datastoreItem xmlns:ds="http://schemas.openxmlformats.org/officeDocument/2006/customXml" ds:itemID="{2FDEE372-06C4-491C-B7E1-EC23B3B8D495}"/>
</file>

<file path=customXml/itemProps4.xml><?xml version="1.0" encoding="utf-8"?>
<ds:datastoreItem xmlns:ds="http://schemas.openxmlformats.org/officeDocument/2006/customXml" ds:itemID="{18F46319-CB44-4B82-9E66-2E4FE4DF72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652e9-48b3-4f60-bdbb-4f4804bf09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7FAB8A51-E17A-4B87-8EC6-DF78403CA3E0}"/>
</file>

<file path=docProps/app.xml><?xml version="1.0" encoding="utf-8"?>
<Properties xmlns="http://schemas.openxmlformats.org/officeDocument/2006/extended-properties" xmlns:vt="http://schemas.openxmlformats.org/officeDocument/2006/docPropsVTypes">
  <Template>LESLIE &amp; AARON</Template>
  <TotalTime>3282</TotalTime>
  <Words>1140</Words>
  <Application>Microsoft Office PowerPoint</Application>
  <PresentationFormat>On-screen Show (4:3)</PresentationFormat>
  <Paragraphs>186</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LESLIE &amp; AARON</vt:lpstr>
      <vt:lpstr>Air Quality Initiatives at  Sea-Tac Airport</vt:lpstr>
      <vt:lpstr>Overview</vt:lpstr>
      <vt:lpstr>Executive Summary</vt:lpstr>
      <vt:lpstr>Air Goals and Directives</vt:lpstr>
      <vt:lpstr>Types of Air Pollution</vt:lpstr>
      <vt:lpstr>Sources of Greenhouse Gases  at Sea-Tac Airport</vt:lpstr>
      <vt:lpstr>Comparing Sources of Air Pollution  at Sea-Tac Airport</vt:lpstr>
      <vt:lpstr>Reducing Aircraft Emissions</vt:lpstr>
      <vt:lpstr>Promoting Clean Vehicles</vt:lpstr>
      <vt:lpstr>Passenger Vehicles</vt:lpstr>
      <vt:lpstr>Sea-Tac’s Aviation Biofuel Program</vt:lpstr>
      <vt:lpstr>Emerging Science:  Ultrafine Particles (UFPs)</vt:lpstr>
      <vt:lpstr>Health Effects of Air Pollution</vt:lpstr>
      <vt:lpstr>Air Quality Studies  near Sea-Tac </vt:lpstr>
      <vt:lpstr>Emerging Science: PM and Biofuels</vt:lpstr>
      <vt:lpstr>Next Steps</vt:lpstr>
    </vt:vector>
  </TitlesOfParts>
  <Company>Valued Customer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Sea-Tac’s Environmental Program</dc:title>
  <dc:creator>Port of Seattle User</dc:creator>
  <cp:lastModifiedBy>Stanton, Leslie</cp:lastModifiedBy>
  <cp:revision>207</cp:revision>
  <cp:lastPrinted>2017-07-26T14:17:41Z</cp:lastPrinted>
  <dcterms:created xsi:type="dcterms:W3CDTF">2013-08-06T15:51:12Z</dcterms:created>
  <dcterms:modified xsi:type="dcterms:W3CDTF">2017-07-26T14:30:05Z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0x01010081CB7E7C59A92A4B962A6219F230B6F0</vt:lpwstr>
  </property>
</Properties>
</file>