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3"/>
  </p:notesMasterIdLst>
  <p:handoutMasterIdLst>
    <p:handoutMasterId r:id="rId14"/>
  </p:handoutMasterIdLst>
  <p:sldIdLst>
    <p:sldId id="302" r:id="rId2"/>
    <p:sldId id="338" r:id="rId3"/>
    <p:sldId id="360" r:id="rId4"/>
    <p:sldId id="353" r:id="rId5"/>
    <p:sldId id="345" r:id="rId6"/>
    <p:sldId id="354" r:id="rId7"/>
    <p:sldId id="346" r:id="rId8"/>
    <p:sldId id="337" r:id="rId9"/>
    <p:sldId id="358" r:id="rId10"/>
    <p:sldId id="350" r:id="rId11"/>
    <p:sldId id="357" r:id="rId12"/>
  </p:sldIdLst>
  <p:sldSz cx="9144000" cy="64008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mass" initial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275"/>
    <a:srgbClr val="D5F4FF"/>
    <a:srgbClr val="B9D0FF"/>
    <a:srgbClr val="00698E"/>
    <a:srgbClr val="00B0F0"/>
    <a:srgbClr val="0094C8"/>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5332" autoAdjust="0"/>
  </p:normalViewPr>
  <p:slideViewPr>
    <p:cSldViewPr>
      <p:cViewPr>
        <p:scale>
          <a:sx n="87" d="100"/>
          <a:sy n="87" d="100"/>
        </p:scale>
        <p:origin x="-696" y="-24"/>
      </p:cViewPr>
      <p:guideLst>
        <p:guide orient="horz" pos="2016"/>
        <p:guide pos="2880"/>
      </p:guideLst>
    </p:cSldViewPr>
  </p:slideViewPr>
  <p:outlineViewPr>
    <p:cViewPr>
      <p:scale>
        <a:sx n="33" d="100"/>
        <a:sy n="33" d="100"/>
      </p:scale>
      <p:origin x="0" y="1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20"/>
          </a:xfrm>
          <a:prstGeom prst="rect">
            <a:avLst/>
          </a:prstGeom>
        </p:spPr>
        <p:txBody>
          <a:bodyPr vert="horz" lIns="90732" tIns="45366" rIns="90732" bIns="45366" rtlCol="0"/>
          <a:lstStyle>
            <a:lvl1pPr algn="r">
              <a:defRPr sz="1200"/>
            </a:lvl1pPr>
          </a:lstStyle>
          <a:p>
            <a:fld id="{FE719E64-CDBE-4C83-B268-2ABC96E6A21C}" type="datetimeFigureOut">
              <a:rPr lang="en-US" smtClean="0"/>
              <a:pPr/>
              <a:t>9/2/2024</a:t>
            </a:fld>
            <a:endParaRPr lang="en-US"/>
          </a:p>
        </p:txBody>
      </p:sp>
      <p:sp>
        <p:nvSpPr>
          <p:cNvPr id="4" name="Footer Placeholder 3"/>
          <p:cNvSpPr>
            <a:spLocks noGrp="1"/>
          </p:cNvSpPr>
          <p:nvPr>
            <p:ph type="ftr" sz="quarter" idx="2"/>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8"/>
            <a:ext cx="3012329" cy="462120"/>
          </a:xfrm>
          <a:prstGeom prst="rect">
            <a:avLst/>
          </a:prstGeom>
        </p:spPr>
        <p:txBody>
          <a:bodyPr vert="horz" lIns="90732" tIns="45366" rIns="90732" bIns="45366" rtlCol="0" anchor="b"/>
          <a:lstStyle>
            <a:lvl1pPr algn="r">
              <a:defRPr sz="1200"/>
            </a:lvl1pPr>
          </a:lstStyle>
          <a:p>
            <a:fld id="{67F9F812-8CA6-4BDF-A105-0C23F674076C}" type="slidenum">
              <a:rPr lang="en-US" smtClean="0"/>
              <a:pPr/>
              <a:t>‹#›</a:t>
            </a:fld>
            <a:endParaRPr lang="en-US"/>
          </a:p>
        </p:txBody>
      </p:sp>
    </p:spTree>
    <p:extLst>
      <p:ext uri="{BB962C8B-B14F-4D97-AF65-F5344CB8AC3E}">
        <p14:creationId xmlns:p14="http://schemas.microsoft.com/office/powerpoint/2010/main" val="3677760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idx="1"/>
          </p:nvPr>
        </p:nvSpPr>
        <p:spPr>
          <a:xfrm>
            <a:off x="3936176" y="0"/>
            <a:ext cx="3012329" cy="462120"/>
          </a:xfrm>
          <a:prstGeom prst="rect">
            <a:avLst/>
          </a:prstGeom>
        </p:spPr>
        <p:txBody>
          <a:bodyPr vert="horz" lIns="90732" tIns="45366" rIns="90732" bIns="45366" rtlCol="0"/>
          <a:lstStyle>
            <a:lvl1pPr algn="r">
              <a:defRPr sz="1200"/>
            </a:lvl1pPr>
          </a:lstStyle>
          <a:p>
            <a:fld id="{464C1B26-6596-4D52-B864-0292756822E4}" type="datetimeFigureOut">
              <a:rPr lang="en-US" smtClean="0"/>
              <a:pPr/>
              <a:t>9/2/2024</a:t>
            </a:fld>
            <a:endParaRPr lang="en-US"/>
          </a:p>
        </p:txBody>
      </p:sp>
      <p:sp>
        <p:nvSpPr>
          <p:cNvPr id="4" name="Slide Image Placeholder 3"/>
          <p:cNvSpPr>
            <a:spLocks noGrp="1" noRot="1" noChangeAspect="1"/>
          </p:cNvSpPr>
          <p:nvPr>
            <p:ph type="sldImg" idx="2"/>
          </p:nvPr>
        </p:nvSpPr>
        <p:spPr>
          <a:xfrm>
            <a:off x="1001713" y="692150"/>
            <a:ext cx="4946650" cy="3463925"/>
          </a:xfrm>
          <a:prstGeom prst="rect">
            <a:avLst/>
          </a:prstGeom>
          <a:noFill/>
          <a:ln w="12700">
            <a:solidFill>
              <a:prstClr val="black"/>
            </a:solidFill>
          </a:ln>
        </p:spPr>
        <p:txBody>
          <a:bodyPr vert="horz" lIns="90732" tIns="45366" rIns="90732" bIns="45366" rtlCol="0" anchor="ctr"/>
          <a:lstStyle/>
          <a:p>
            <a:endParaRPr lang="en-US"/>
          </a:p>
        </p:txBody>
      </p:sp>
      <p:sp>
        <p:nvSpPr>
          <p:cNvPr id="5" name="Notes Placeholder 4"/>
          <p:cNvSpPr>
            <a:spLocks noGrp="1"/>
          </p:cNvSpPr>
          <p:nvPr>
            <p:ph type="body" sz="quarter" idx="3"/>
          </p:nvPr>
        </p:nvSpPr>
        <p:spPr>
          <a:xfrm>
            <a:off x="695640" y="4387770"/>
            <a:ext cx="5558801" cy="4155919"/>
          </a:xfrm>
          <a:prstGeom prst="rect">
            <a:avLst/>
          </a:prstGeom>
        </p:spPr>
        <p:txBody>
          <a:bodyPr vert="horz" lIns="90732" tIns="45366" rIns="90732" bIns="453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7" name="Slide Number Placeholder 6"/>
          <p:cNvSpPr>
            <a:spLocks noGrp="1"/>
          </p:cNvSpPr>
          <p:nvPr>
            <p:ph type="sldNum" sz="quarter" idx="5"/>
          </p:nvPr>
        </p:nvSpPr>
        <p:spPr>
          <a:xfrm>
            <a:off x="3936176" y="8772378"/>
            <a:ext cx="3012329" cy="462120"/>
          </a:xfrm>
          <a:prstGeom prst="rect">
            <a:avLst/>
          </a:prstGeom>
        </p:spPr>
        <p:txBody>
          <a:bodyPr vert="horz" lIns="90732" tIns="45366" rIns="90732" bIns="45366" rtlCol="0" anchor="b"/>
          <a:lstStyle>
            <a:lvl1pPr algn="r">
              <a:defRPr sz="1200"/>
            </a:lvl1pPr>
          </a:lstStyle>
          <a:p>
            <a:fld id="{EE7A724E-A3BA-4CCE-B606-AB2DD990C107}" type="slidenum">
              <a:rPr lang="en-US" smtClean="0"/>
              <a:pPr/>
              <a:t>‹#›</a:t>
            </a:fld>
            <a:endParaRPr lang="en-US"/>
          </a:p>
        </p:txBody>
      </p:sp>
    </p:spTree>
    <p:extLst>
      <p:ext uri="{BB962C8B-B14F-4D97-AF65-F5344CB8AC3E}">
        <p14:creationId xmlns:p14="http://schemas.microsoft.com/office/powerpoint/2010/main" val="72954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10</a:t>
            </a:fld>
            <a:endParaRPr lang="en-US"/>
          </a:p>
        </p:txBody>
      </p:sp>
    </p:spTree>
    <p:extLst>
      <p:ext uri="{BB962C8B-B14F-4D97-AF65-F5344CB8AC3E}">
        <p14:creationId xmlns:p14="http://schemas.microsoft.com/office/powerpoint/2010/main" val="114668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11</a:t>
            </a:fld>
            <a:endParaRPr lang="en-US"/>
          </a:p>
        </p:txBody>
      </p:sp>
    </p:spTree>
    <p:extLst>
      <p:ext uri="{BB962C8B-B14F-4D97-AF65-F5344CB8AC3E}">
        <p14:creationId xmlns:p14="http://schemas.microsoft.com/office/powerpoint/2010/main" val="226901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a:t>
            </a:fld>
            <a:endParaRPr lang="en-US"/>
          </a:p>
        </p:txBody>
      </p:sp>
    </p:spTree>
    <p:extLst>
      <p:ext uri="{BB962C8B-B14F-4D97-AF65-F5344CB8AC3E}">
        <p14:creationId xmlns:p14="http://schemas.microsoft.com/office/powerpoint/2010/main" val="401250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3</a:t>
            </a:fld>
            <a:endParaRPr lang="en-US"/>
          </a:p>
        </p:txBody>
      </p:sp>
    </p:spTree>
    <p:extLst>
      <p:ext uri="{BB962C8B-B14F-4D97-AF65-F5344CB8AC3E}">
        <p14:creationId xmlns:p14="http://schemas.microsoft.com/office/powerpoint/2010/main" val="53098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4</a:t>
            </a:fld>
            <a:endParaRPr lang="en-US"/>
          </a:p>
        </p:txBody>
      </p:sp>
    </p:spTree>
    <p:extLst>
      <p:ext uri="{BB962C8B-B14F-4D97-AF65-F5344CB8AC3E}">
        <p14:creationId xmlns:p14="http://schemas.microsoft.com/office/powerpoint/2010/main" val="83412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5</a:t>
            </a:fld>
            <a:endParaRPr lang="en-US"/>
          </a:p>
        </p:txBody>
      </p:sp>
    </p:spTree>
    <p:extLst>
      <p:ext uri="{BB962C8B-B14F-4D97-AF65-F5344CB8AC3E}">
        <p14:creationId xmlns:p14="http://schemas.microsoft.com/office/powerpoint/2010/main" val="238098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6</a:t>
            </a:fld>
            <a:endParaRPr lang="en-US"/>
          </a:p>
        </p:txBody>
      </p:sp>
    </p:spTree>
    <p:extLst>
      <p:ext uri="{BB962C8B-B14F-4D97-AF65-F5344CB8AC3E}">
        <p14:creationId xmlns:p14="http://schemas.microsoft.com/office/powerpoint/2010/main" val="418734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7</a:t>
            </a:fld>
            <a:endParaRPr lang="en-US"/>
          </a:p>
        </p:txBody>
      </p:sp>
    </p:spTree>
    <p:extLst>
      <p:ext uri="{BB962C8B-B14F-4D97-AF65-F5344CB8AC3E}">
        <p14:creationId xmlns:p14="http://schemas.microsoft.com/office/powerpoint/2010/main" val="282217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red text</a:t>
            </a:r>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8</a:t>
            </a:fld>
            <a:endParaRPr lang="en-US"/>
          </a:p>
        </p:txBody>
      </p:sp>
    </p:spTree>
    <p:extLst>
      <p:ext uri="{BB962C8B-B14F-4D97-AF65-F5344CB8AC3E}">
        <p14:creationId xmlns:p14="http://schemas.microsoft.com/office/powerpoint/2010/main" val="156930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Remove all text from</a:t>
            </a:r>
            <a:r>
              <a:rPr lang="en-US" baseline="0" dirty="0" smtClean="0"/>
              <a:t> this page that is not relevant to your project. Remove descriptions in red.</a:t>
            </a:r>
          </a:p>
          <a:p>
            <a:r>
              <a:rPr lang="en-US" baseline="0" dirty="0" smtClean="0"/>
              <a:t>If you need to add additional text, duplicate this slide to continue your list.</a:t>
            </a:r>
            <a:endParaRPr lang="en-US" dirty="0" smtClean="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9</a:t>
            </a:fld>
            <a:endParaRPr lang="en-US"/>
          </a:p>
        </p:txBody>
      </p:sp>
    </p:spTree>
    <p:extLst>
      <p:ext uri="{BB962C8B-B14F-4D97-AF65-F5344CB8AC3E}">
        <p14:creationId xmlns:p14="http://schemas.microsoft.com/office/powerpoint/2010/main" val="315171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91846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184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2342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581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F15A2-EEBB-4418-A597-F00D8C6F8CE4}"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452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F15A2-EEBB-4418-A597-F00D8C6F8CE4}"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8325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smtClean="0"/>
              <a:t>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F15A2-EEBB-4418-A597-F00D8C6F8CE4}"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026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F15A2-EEBB-4418-A597-F00D8C6F8CE4}"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0790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F15A2-EEBB-4418-A597-F00D8C6F8CE4}"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2931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268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smtClean="0"/>
              <a:t>Click icon to add picture</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smtClean="0"/>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6806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75BF15A2-EEBB-4418-A597-F00D8C6F8CE4}" type="datetimeFigureOut">
              <a:rPr lang="en-US" smtClean="0"/>
              <a:pPr/>
              <a:t>9/2/2024</a:t>
            </a:fld>
            <a:endParaRPr lang="en-US"/>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CD0C3E3D-82A1-46EF-AEE4-8A097122BC54}" type="slidenum">
              <a:rPr lang="en-US" smtClean="0"/>
              <a:pPr/>
              <a:t>‹#›</a:t>
            </a:fld>
            <a:endParaRPr lang="en-US"/>
          </a:p>
        </p:txBody>
      </p:sp>
    </p:spTree>
    <p:extLst>
      <p:ext uri="{BB962C8B-B14F-4D97-AF65-F5344CB8AC3E}">
        <p14:creationId xmlns:p14="http://schemas.microsoft.com/office/powerpoint/2010/main" val="3817906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88564"/>
          </a:xfrm>
          <a:prstGeom prst="rect">
            <a:avLst/>
          </a:prstGeom>
        </p:spPr>
      </p:pic>
      <p:grpSp>
        <p:nvGrpSpPr>
          <p:cNvPr id="11" name="Group 10"/>
          <p:cNvGrpSpPr/>
          <p:nvPr/>
        </p:nvGrpSpPr>
        <p:grpSpPr>
          <a:xfrm rot="10800000">
            <a:off x="0" y="0"/>
            <a:ext cx="9144000" cy="1828800"/>
            <a:chOff x="0" y="5182409"/>
            <a:chExt cx="9144000" cy="303991"/>
          </a:xfrm>
        </p:grpSpPr>
        <p:sp>
          <p:nvSpPr>
            <p:cNvPr id="12" name="Rectangle 11"/>
            <p:cNvSpPr/>
            <p:nvPr/>
          </p:nvSpPr>
          <p:spPr>
            <a:xfrm>
              <a:off x="0" y="5196717"/>
              <a:ext cx="9144000" cy="28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5182409"/>
              <a:ext cx="9144000" cy="143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457200" y="76201"/>
            <a:ext cx="8229600" cy="1709562"/>
          </a:xfrm>
          <a:prstGeom prst="rect">
            <a:avLst/>
          </a:prstGeom>
          <a:noFill/>
        </p:spPr>
        <p:txBody>
          <a:bodyPr wrap="square" lIns="0" tIns="0" rIns="0" bIns="0" rtlCol="0">
            <a:noAutofit/>
          </a:bodyPr>
          <a:lstStyle/>
          <a:p>
            <a:r>
              <a:rPr lang="en-US" sz="3200" dirty="0" smtClean="0">
                <a:solidFill>
                  <a:schemeClr val="bg1"/>
                </a:solidFill>
              </a:rPr>
              <a:t>Regular City Council Meeting </a:t>
            </a:r>
            <a:r>
              <a:rPr lang="en-US" sz="3200" dirty="0">
                <a:solidFill>
                  <a:schemeClr val="bg1"/>
                </a:solidFill>
              </a:rPr>
              <a:t/>
            </a:r>
            <a:br>
              <a:rPr lang="en-US" sz="3200" dirty="0">
                <a:solidFill>
                  <a:schemeClr val="bg1"/>
                </a:solidFill>
              </a:rPr>
            </a:br>
            <a:r>
              <a:rPr lang="en-US" sz="2800" dirty="0" smtClean="0">
                <a:solidFill>
                  <a:schemeClr val="bg1"/>
                </a:solidFill>
              </a:rPr>
              <a:t>Des Moines Creek Park</a:t>
            </a:r>
          </a:p>
          <a:p>
            <a:r>
              <a:rPr lang="en-US" sz="2800" dirty="0" smtClean="0">
                <a:solidFill>
                  <a:schemeClr val="bg1"/>
                </a:solidFill>
              </a:rPr>
              <a:t>March 9, 2021</a:t>
            </a:r>
            <a:endParaRPr lang="en-US" sz="2800" dirty="0"/>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8" cstate="print"/>
            <a:srcRect/>
            <a:stretch>
              <a:fillRect/>
            </a:stretch>
          </p:blipFill>
          <p:spPr bwMode="auto">
            <a:xfrm>
              <a:off x="8131098" y="5748831"/>
              <a:ext cx="762000" cy="60113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83820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COMMITTEE REVIEW AND RECOMMENDATION </a:t>
            </a:r>
            <a:endParaRPr lang="en-US" sz="2600" kern="1200" dirty="0">
              <a:solidFill>
                <a:schemeClr val="bg1"/>
              </a:solidFill>
              <a:latin typeface="+mn-lt"/>
              <a:ea typeface="+mn-ea"/>
              <a:cs typeface="+mn-cs"/>
            </a:endParaRPr>
          </a:p>
        </p:txBody>
      </p:sp>
      <p:sp>
        <p:nvSpPr>
          <p:cNvPr id="2" name="Rectangle 1"/>
          <p:cNvSpPr/>
          <p:nvPr/>
        </p:nvSpPr>
        <p:spPr>
          <a:xfrm>
            <a:off x="690506" y="1639439"/>
            <a:ext cx="7467600" cy="1200329"/>
          </a:xfrm>
          <a:prstGeom prst="rect">
            <a:avLst/>
          </a:prstGeom>
        </p:spPr>
        <p:txBody>
          <a:bodyPr wrap="square">
            <a:spAutoFit/>
          </a:bodyPr>
          <a:lstStyle/>
          <a:p>
            <a:r>
              <a:rPr lang="en-US" sz="2400" dirty="0" smtClean="0"/>
              <a:t>This item was presented at the Parks and Recreation Committee on March4 and the item was recommended to move forward to the City Council.   </a:t>
            </a:r>
            <a:endParaRPr lang="en-US" sz="2400" dirty="0"/>
          </a:p>
        </p:txBody>
      </p:sp>
    </p:spTree>
    <p:extLst>
      <p:ext uri="{BB962C8B-B14F-4D97-AF65-F5344CB8AC3E}">
        <p14:creationId xmlns:p14="http://schemas.microsoft.com/office/powerpoint/2010/main" val="26793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Rectangle 1"/>
          <p:cNvSpPr/>
          <p:nvPr/>
        </p:nvSpPr>
        <p:spPr>
          <a:xfrm>
            <a:off x="671662" y="2286000"/>
            <a:ext cx="7467600" cy="461665"/>
          </a:xfrm>
          <a:prstGeom prst="rect">
            <a:avLst/>
          </a:prstGeom>
        </p:spPr>
        <p:txBody>
          <a:bodyPr wrap="square">
            <a:spAutoFit/>
          </a:bodyPr>
          <a:lstStyle/>
          <a:p>
            <a:pPr algn="ctr"/>
            <a:r>
              <a:rPr lang="en-US" sz="2400" dirty="0" smtClean="0"/>
              <a:t>Questions?</a:t>
            </a:r>
            <a:endParaRPr lang="en-US" sz="2400" dirty="0"/>
          </a:p>
        </p:txBody>
      </p:sp>
    </p:spTree>
    <p:extLst>
      <p:ext uri="{BB962C8B-B14F-4D97-AF65-F5344CB8AC3E}">
        <p14:creationId xmlns:p14="http://schemas.microsoft.com/office/powerpoint/2010/main" val="7186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PRESENTATION OVERVIEW</a:t>
            </a:r>
            <a:endParaRPr lang="en-US" sz="2600" kern="1200" dirty="0">
              <a:solidFill>
                <a:schemeClr val="bg1"/>
              </a:solidFill>
              <a:latin typeface="+mn-lt"/>
              <a:ea typeface="+mn-ea"/>
              <a:cs typeface="+mn-cs"/>
            </a:endParaRPr>
          </a:p>
        </p:txBody>
      </p:sp>
      <p:sp>
        <p:nvSpPr>
          <p:cNvPr id="12" name="Content Placeholder 2"/>
          <p:cNvSpPr>
            <a:spLocks noGrp="1"/>
          </p:cNvSpPr>
          <p:nvPr>
            <p:ph idx="1"/>
          </p:nvPr>
        </p:nvSpPr>
        <p:spPr>
          <a:xfrm>
            <a:off x="609600" y="1150466"/>
            <a:ext cx="3048000" cy="2784626"/>
          </a:xfrm>
        </p:spPr>
        <p:txBody>
          <a:bodyPr>
            <a:normAutofit/>
          </a:bodyPr>
          <a:lstStyle/>
          <a:p>
            <a:pPr marL="0" indent="0">
              <a:buNone/>
            </a:pPr>
            <a:r>
              <a:rPr lang="en-US" sz="1600" b="1" dirty="0" smtClean="0"/>
              <a:t>PURPOSE OF PRESENTATION</a:t>
            </a:r>
          </a:p>
          <a:p>
            <a:pPr marL="0" indent="0">
              <a:buNone/>
            </a:pPr>
            <a:r>
              <a:rPr lang="en-US" sz="1400" b="1" dirty="0" smtClean="0"/>
              <a:t>A Motion authorizing the city Manager to execute an amendment to an existing </a:t>
            </a:r>
            <a:r>
              <a:rPr lang="en-US" sz="1400" b="1" dirty="0" err="1" smtClean="0"/>
              <a:t>Interlocal</a:t>
            </a:r>
            <a:r>
              <a:rPr lang="en-US" sz="1400" b="1" dirty="0" smtClean="0"/>
              <a:t> Agreement between the City of SeaTac and King County, in order to receive a grant of Conservation Future Tax Levy funds that will be used to acquire property adjacent to Des Moines Creek Park from Washington State Department of Transportation for expansion of the park. .</a:t>
            </a:r>
          </a:p>
        </p:txBody>
      </p:sp>
      <p:sp>
        <p:nvSpPr>
          <p:cNvPr id="14" name="Rectangle 13"/>
          <p:cNvSpPr/>
          <p:nvPr/>
        </p:nvSpPr>
        <p:spPr>
          <a:xfrm>
            <a:off x="4321098" y="1150466"/>
            <a:ext cx="4191000" cy="5078313"/>
          </a:xfrm>
          <a:prstGeom prst="rect">
            <a:avLst/>
          </a:prstGeom>
        </p:spPr>
        <p:txBody>
          <a:bodyPr wrap="square">
            <a:spAutoFit/>
          </a:bodyPr>
          <a:lstStyle/>
          <a:p>
            <a:r>
              <a:rPr lang="en-US" sz="1600" b="1" dirty="0"/>
              <a:t>WHY IS THIS ISSUE </a:t>
            </a:r>
            <a:r>
              <a:rPr lang="en-US" sz="1600" b="1" dirty="0" smtClean="0"/>
              <a:t>IMPORTANT?</a:t>
            </a:r>
          </a:p>
          <a:p>
            <a:endParaRPr lang="en-US" dirty="0"/>
          </a:p>
          <a:p>
            <a:pPr marL="342900" indent="-342900">
              <a:spcAft>
                <a:spcPts val="1200"/>
              </a:spcAft>
              <a:buAutoNum type="arabicPeriod"/>
            </a:pPr>
            <a:r>
              <a:rPr lang="en-US" sz="2000" dirty="0" smtClean="0"/>
              <a:t>Secures additional funding to purchase surplus property from WSDOT. </a:t>
            </a:r>
          </a:p>
          <a:p>
            <a:pPr marL="342900" indent="-342900">
              <a:spcAft>
                <a:spcPts val="1200"/>
              </a:spcAft>
              <a:buAutoNum type="arabicPeriod"/>
            </a:pPr>
            <a:r>
              <a:rPr lang="en-US" sz="2000" dirty="0" smtClean="0"/>
              <a:t>This </a:t>
            </a:r>
            <a:r>
              <a:rPr lang="en-US" sz="2000" dirty="0" err="1" smtClean="0"/>
              <a:t>Interlocal</a:t>
            </a:r>
            <a:r>
              <a:rPr lang="en-US" sz="2000" dirty="0" smtClean="0"/>
              <a:t> Agreement will provide $500,00 in grant funding, which will be equally matched by the City, for the acquisition of the property.</a:t>
            </a:r>
          </a:p>
          <a:p>
            <a:pPr marL="342900" indent="-342900">
              <a:spcAft>
                <a:spcPts val="1200"/>
              </a:spcAft>
              <a:buAutoNum type="arabicPeriod"/>
            </a:pPr>
            <a:r>
              <a:rPr lang="en-US" sz="2000" dirty="0" smtClean="0"/>
              <a:t>Increases opportunities for public access into the park</a:t>
            </a:r>
          </a:p>
          <a:p>
            <a:pPr marL="342900" indent="-342900">
              <a:spcAft>
                <a:spcPts val="1200"/>
              </a:spcAft>
              <a:buAutoNum type="arabicPeriod"/>
            </a:pPr>
            <a:r>
              <a:rPr lang="en-US" sz="2000" dirty="0" smtClean="0"/>
              <a:t>Opportunity </a:t>
            </a:r>
            <a:r>
              <a:rPr lang="en-US" sz="2000" dirty="0"/>
              <a:t>to add 8-acres of forested upland to Des Moines Creek Park and relocate </a:t>
            </a:r>
            <a:r>
              <a:rPr lang="en-US" sz="2000" dirty="0" smtClean="0"/>
              <a:t>trailhead.</a:t>
            </a:r>
            <a:endParaRPr lang="en-US" sz="2000" dirty="0"/>
          </a:p>
        </p:txBody>
      </p:sp>
    </p:spTree>
    <p:extLst>
      <p:ext uri="{BB962C8B-B14F-4D97-AF65-F5344CB8AC3E}">
        <p14:creationId xmlns:p14="http://schemas.microsoft.com/office/powerpoint/2010/main" val="54208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BACKGROUND</a:t>
            </a:r>
            <a:endParaRPr lang="en-US" sz="2600" kern="1200" dirty="0">
              <a:solidFill>
                <a:schemeClr val="bg1"/>
              </a:solidFill>
              <a:latin typeface="+mn-lt"/>
              <a:ea typeface="+mn-ea"/>
              <a:cs typeface="+mn-cs"/>
            </a:endParaRPr>
          </a:p>
        </p:txBody>
      </p:sp>
      <p:sp>
        <p:nvSpPr>
          <p:cNvPr id="2" name="Rectangle 1"/>
          <p:cNvSpPr/>
          <p:nvPr/>
        </p:nvSpPr>
        <p:spPr>
          <a:xfrm>
            <a:off x="533400" y="1322487"/>
            <a:ext cx="8242908" cy="4062651"/>
          </a:xfrm>
          <a:prstGeom prst="rect">
            <a:avLst/>
          </a:prstGeom>
        </p:spPr>
        <p:txBody>
          <a:bodyPr wrap="square">
            <a:spAutoFit/>
          </a:bodyPr>
          <a:lstStyle/>
          <a:p>
            <a:pPr marL="285750" indent="-285750">
              <a:spcAft>
                <a:spcPts val="1800"/>
              </a:spcAft>
              <a:buFont typeface="Wingdings" panose="05000000000000000000" pitchFamily="2" charset="2"/>
              <a:buChar char="§"/>
            </a:pPr>
            <a:r>
              <a:rPr lang="en-US" sz="2200" dirty="0"/>
              <a:t>Since 2018, the City of SeaTac has expressed an interest in acquiring approximately 8-acres of forested WSDOT surplus land adjacent to Des Moines Creek Park.</a:t>
            </a:r>
          </a:p>
          <a:p>
            <a:pPr marL="285750" indent="-285750">
              <a:spcAft>
                <a:spcPts val="1800"/>
              </a:spcAft>
              <a:buFont typeface="Wingdings" panose="05000000000000000000" pitchFamily="2" charset="2"/>
              <a:buChar char="§"/>
            </a:pPr>
            <a:r>
              <a:rPr lang="en-US" sz="2200" dirty="0"/>
              <a:t>Expands open space to allow for an improved trail system.</a:t>
            </a:r>
          </a:p>
          <a:p>
            <a:pPr marL="285750" indent="-285750">
              <a:spcAft>
                <a:spcPts val="1800"/>
              </a:spcAft>
              <a:buFont typeface="Wingdings" panose="05000000000000000000" pitchFamily="2" charset="2"/>
              <a:buChar char="§"/>
            </a:pPr>
            <a:r>
              <a:rPr lang="en-US" sz="2200" dirty="0"/>
              <a:t>New trailhead to include </a:t>
            </a:r>
            <a:r>
              <a:rPr lang="en-US" sz="2200" dirty="0" smtClean="0"/>
              <a:t>education </a:t>
            </a:r>
            <a:r>
              <a:rPr lang="en-US" sz="2200" dirty="0"/>
              <a:t>and outreach elements, recreation amenities, safer ingress and egress and expand capacity.</a:t>
            </a:r>
          </a:p>
          <a:p>
            <a:pPr marL="285750" indent="-285750">
              <a:spcAft>
                <a:spcPts val="1800"/>
              </a:spcAft>
              <a:buFont typeface="Wingdings" panose="05000000000000000000" pitchFamily="2" charset="2"/>
              <a:buChar char="§"/>
            </a:pPr>
            <a:r>
              <a:rPr lang="en-US" sz="2200" dirty="0"/>
              <a:t>Preserves high value conservation property adjacent to one of the </a:t>
            </a:r>
            <a:r>
              <a:rPr lang="en-US" sz="2200" dirty="0" smtClean="0"/>
              <a:t>City’s </a:t>
            </a:r>
            <a:r>
              <a:rPr lang="en-US" sz="2200" dirty="0"/>
              <a:t>salmon bearing streams.</a:t>
            </a:r>
          </a:p>
          <a:p>
            <a:pPr marL="285750" indent="-285750">
              <a:spcAft>
                <a:spcPts val="1800"/>
              </a:spcAft>
              <a:buFont typeface="Wingdings" panose="05000000000000000000" pitchFamily="2" charset="2"/>
              <a:buChar char="§"/>
            </a:pPr>
            <a:r>
              <a:rPr lang="en-US" sz="2200" dirty="0"/>
              <a:t>Listed in PROS Plan to increase recreation opportunities and trails.</a:t>
            </a:r>
          </a:p>
        </p:txBody>
      </p:sp>
    </p:spTree>
    <p:extLst>
      <p:ext uri="{BB962C8B-B14F-4D97-AF65-F5344CB8AC3E}">
        <p14:creationId xmlns:p14="http://schemas.microsoft.com/office/powerpoint/2010/main" val="1622803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BACKGROUND</a:t>
            </a:r>
            <a:endParaRPr lang="en-US" sz="2600" kern="1200" dirty="0">
              <a:solidFill>
                <a:schemeClr val="bg1"/>
              </a:solidFill>
              <a:latin typeface="+mn-lt"/>
              <a:ea typeface="+mn-ea"/>
              <a:cs typeface="+mn-cs"/>
            </a:endParaRPr>
          </a:p>
        </p:txBody>
      </p:sp>
      <p:sp>
        <p:nvSpPr>
          <p:cNvPr id="2" name="Rectangle 1"/>
          <p:cNvSpPr/>
          <p:nvPr/>
        </p:nvSpPr>
        <p:spPr>
          <a:xfrm>
            <a:off x="533400" y="1322487"/>
            <a:ext cx="8242908" cy="3154710"/>
          </a:xfrm>
          <a:prstGeom prst="rect">
            <a:avLst/>
          </a:prstGeom>
        </p:spPr>
        <p:txBody>
          <a:bodyPr wrap="square">
            <a:spAutoFit/>
          </a:bodyPr>
          <a:lstStyle/>
          <a:p>
            <a:pPr marL="342900" indent="-342900">
              <a:spcAft>
                <a:spcPts val="1800"/>
              </a:spcAft>
              <a:buFont typeface="Wingdings" panose="05000000000000000000" pitchFamily="2" charset="2"/>
              <a:buChar char="§"/>
            </a:pPr>
            <a:r>
              <a:rPr lang="en-US" sz="2200" dirty="0"/>
              <a:t>In 2019, City Council authorized staff to pursue grant funding opportunities.</a:t>
            </a:r>
          </a:p>
          <a:p>
            <a:pPr marL="342900" indent="-342900">
              <a:spcAft>
                <a:spcPts val="1800"/>
              </a:spcAft>
              <a:buFont typeface="Wingdings" panose="05000000000000000000" pitchFamily="2" charset="2"/>
              <a:buChar char="§"/>
            </a:pPr>
            <a:r>
              <a:rPr lang="en-US" sz="2200" dirty="0" smtClean="0"/>
              <a:t>Continue </a:t>
            </a:r>
            <a:r>
              <a:rPr lang="en-US" sz="2200" dirty="0"/>
              <a:t>formalized discussion with WSDOT regarding the acquisition of the subject property.</a:t>
            </a:r>
          </a:p>
          <a:p>
            <a:pPr marL="342900" indent="-342900">
              <a:spcAft>
                <a:spcPts val="1800"/>
              </a:spcAft>
              <a:buFont typeface="Wingdings" panose="05000000000000000000" pitchFamily="2" charset="2"/>
              <a:buChar char="§"/>
            </a:pPr>
            <a:r>
              <a:rPr lang="en-US" sz="2200" dirty="0"/>
              <a:t>Secured </a:t>
            </a:r>
            <a:r>
              <a:rPr lang="en-US" sz="2200" dirty="0" smtClean="0"/>
              <a:t>$3.29M </a:t>
            </a:r>
            <a:r>
              <a:rPr lang="en-US" sz="2200" dirty="0"/>
              <a:t>to date for acquisition purposes.</a:t>
            </a:r>
          </a:p>
          <a:p>
            <a:pPr marL="342900" indent="-342900">
              <a:spcAft>
                <a:spcPts val="1800"/>
              </a:spcAft>
              <a:buFont typeface="Wingdings" panose="05000000000000000000" pitchFamily="2" charset="2"/>
              <a:buChar char="§"/>
            </a:pPr>
            <a:r>
              <a:rPr lang="en-US" sz="2200" dirty="0"/>
              <a:t>Additional </a:t>
            </a:r>
            <a:r>
              <a:rPr lang="en-US" sz="2200" dirty="0" smtClean="0"/>
              <a:t>$1.1M </a:t>
            </a:r>
            <a:r>
              <a:rPr lang="en-US" sz="2200" dirty="0"/>
              <a:t>to be </a:t>
            </a:r>
            <a:r>
              <a:rPr lang="en-US" sz="2200" dirty="0" smtClean="0"/>
              <a:t>decided in 2021 if awarded through Conservation Future Tax Levy grant.</a:t>
            </a:r>
            <a:endParaRPr lang="en-US" sz="2200" dirty="0"/>
          </a:p>
        </p:txBody>
      </p:sp>
    </p:spTree>
    <p:extLst>
      <p:ext uri="{BB962C8B-B14F-4D97-AF65-F5344CB8AC3E}">
        <p14:creationId xmlns:p14="http://schemas.microsoft.com/office/powerpoint/2010/main" val="181325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88"/>
          <a:stretch/>
        </p:blipFill>
        <p:spPr>
          <a:xfrm>
            <a:off x="719442" y="956841"/>
            <a:ext cx="7772400" cy="4949332"/>
          </a:xfrm>
          <a:prstGeom prst="rect">
            <a:avLst/>
          </a:prstGeom>
        </p:spPr>
      </p:pic>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8"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MAP OF PROPERTY</a:t>
            </a:r>
            <a:endParaRPr lang="en-US" sz="2600" kern="1200" dirty="0">
              <a:solidFill>
                <a:schemeClr val="bg1"/>
              </a:solidFill>
              <a:latin typeface="+mn-lt"/>
              <a:ea typeface="+mn-ea"/>
              <a:cs typeface="+mn-cs"/>
            </a:endParaRPr>
          </a:p>
        </p:txBody>
      </p:sp>
      <p:sp>
        <p:nvSpPr>
          <p:cNvPr id="2" name="TextBox 1"/>
          <p:cNvSpPr txBox="1"/>
          <p:nvPr/>
        </p:nvSpPr>
        <p:spPr>
          <a:xfrm rot="5400000">
            <a:off x="6204466" y="3015734"/>
            <a:ext cx="1981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 200</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Street</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3200400" y="3062175"/>
            <a:ext cx="19812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18</a:t>
            </a:r>
            <a:r>
              <a:rPr lang="en-US" b="1" baseline="30000" dirty="0" smtClean="0">
                <a:latin typeface="Arial" panose="020B0604020202020204" pitchFamily="34" charset="0"/>
                <a:cs typeface="Arial" panose="020B0604020202020204" pitchFamily="34" charset="0"/>
              </a:rPr>
              <a:t>th</a:t>
            </a:r>
            <a:r>
              <a:rPr lang="en-US" b="1" dirty="0" smtClean="0">
                <a:latin typeface="Arial" panose="020B0604020202020204" pitchFamily="34" charset="0"/>
                <a:cs typeface="Arial" panose="020B0604020202020204" pitchFamily="34" charset="0"/>
              </a:rPr>
              <a:t> Avenue 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0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EXISTING TRAILHEAD</a:t>
            </a:r>
            <a:endParaRPr lang="en-US" sz="2600" kern="1200" dirty="0">
              <a:solidFill>
                <a:schemeClr val="bg1"/>
              </a:solidFill>
              <a:latin typeface="+mn-lt"/>
              <a:ea typeface="+mn-ea"/>
              <a:cs typeface="+mn-cs"/>
            </a:endParaRPr>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6764" t="10714" r="6764" b="5953"/>
          <a:stretch/>
        </p:blipFill>
        <p:spPr>
          <a:xfrm>
            <a:off x="1371600" y="1009405"/>
            <a:ext cx="6660996" cy="4889454"/>
          </a:xfrm>
          <a:prstGeom prst="rect">
            <a:avLst/>
          </a:prstGeom>
        </p:spPr>
      </p:pic>
    </p:spTree>
    <p:extLst>
      <p:ext uri="{BB962C8B-B14F-4D97-AF65-F5344CB8AC3E}">
        <p14:creationId xmlns:p14="http://schemas.microsoft.com/office/powerpoint/2010/main" val="2523604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CURRENT FUNDING SOURCES</a:t>
            </a:r>
            <a:endParaRPr lang="en-US" sz="2600" kern="1200" dirty="0">
              <a:solidFill>
                <a:schemeClr val="bg1"/>
              </a:solidFill>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742383740"/>
              </p:ext>
            </p:extLst>
          </p:nvPr>
        </p:nvGraphicFramePr>
        <p:xfrm>
          <a:off x="487017" y="1152064"/>
          <a:ext cx="8169965" cy="4586617"/>
        </p:xfrm>
        <a:graphic>
          <a:graphicData uri="http://schemas.openxmlformats.org/drawingml/2006/table">
            <a:tbl>
              <a:tblPr bandRow="1">
                <a:tableStyleId>{5C22544A-7EE6-4342-B048-85BDC9FD1C3A}</a:tableStyleId>
              </a:tblPr>
              <a:tblGrid>
                <a:gridCol w="5151783">
                  <a:extLst>
                    <a:ext uri="{9D8B030D-6E8A-4147-A177-3AD203B41FA5}">
                      <a16:colId xmlns:a16="http://schemas.microsoft.com/office/drawing/2014/main" xmlns="" val="2916264342"/>
                    </a:ext>
                  </a:extLst>
                </a:gridCol>
                <a:gridCol w="3018182">
                  <a:extLst>
                    <a:ext uri="{9D8B030D-6E8A-4147-A177-3AD203B41FA5}">
                      <a16:colId xmlns:a16="http://schemas.microsoft.com/office/drawing/2014/main" xmlns="" val="1764216069"/>
                    </a:ext>
                  </a:extLst>
                </a:gridCol>
              </a:tblGrid>
              <a:tr h="516613">
                <a:tc>
                  <a:txBody>
                    <a:bodyPr/>
                    <a:lstStyle/>
                    <a:p>
                      <a:r>
                        <a:rPr lang="en-US" sz="2000" dirty="0" smtClean="0"/>
                        <a:t>2019 King County Conservation Futures Grant</a:t>
                      </a:r>
                      <a:endParaRPr lang="en-US" sz="2000" dirty="0"/>
                    </a:p>
                  </a:txBody>
                  <a:tcPr/>
                </a:tc>
                <a:tc>
                  <a:txBody>
                    <a:bodyPr/>
                    <a:lstStyle/>
                    <a:p>
                      <a:r>
                        <a:rPr lang="en-US" sz="2000" dirty="0" smtClean="0"/>
                        <a:t>$1.1 M</a:t>
                      </a:r>
                      <a:endParaRPr lang="en-US" sz="2000" dirty="0"/>
                    </a:p>
                  </a:txBody>
                  <a:tcPr/>
                </a:tc>
                <a:extLst>
                  <a:ext uri="{0D108BD9-81ED-4DB2-BD59-A6C34878D82A}">
                    <a16:rowId xmlns:a16="http://schemas.microsoft.com/office/drawing/2014/main" xmlns="" val="3137842318"/>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City Matching Requirement</a:t>
                      </a:r>
                    </a:p>
                    <a:p>
                      <a:endParaRPr lang="en-US" sz="2000" dirty="0"/>
                    </a:p>
                  </a:txBody>
                  <a:tcPr/>
                </a:tc>
                <a:tc>
                  <a:txBody>
                    <a:bodyPr/>
                    <a:lstStyle/>
                    <a:p>
                      <a:r>
                        <a:rPr lang="en-US" sz="2000" dirty="0" smtClean="0"/>
                        <a:t>$1.1 M (403 Fund)</a:t>
                      </a:r>
                      <a:endParaRPr lang="en-US" sz="2000" dirty="0"/>
                    </a:p>
                  </a:txBody>
                  <a:tcPr/>
                </a:tc>
                <a:extLst>
                  <a:ext uri="{0D108BD9-81ED-4DB2-BD59-A6C34878D82A}">
                    <a16:rowId xmlns:a16="http://schemas.microsoft.com/office/drawing/2014/main" xmlns="" val="2069257934"/>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Proceeds from sales of Conservation Property</a:t>
                      </a:r>
                    </a:p>
                    <a:p>
                      <a:endParaRPr lang="en-US" sz="2000" dirty="0"/>
                    </a:p>
                  </a:txBody>
                  <a:tcPr/>
                </a:tc>
                <a:tc>
                  <a:txBody>
                    <a:bodyPr/>
                    <a:lstStyle/>
                    <a:p>
                      <a:r>
                        <a:rPr lang="en-US" sz="2000" dirty="0" smtClean="0"/>
                        <a:t>$90,000</a:t>
                      </a:r>
                      <a:endParaRPr lang="en-US" sz="2000" dirty="0"/>
                    </a:p>
                  </a:txBody>
                  <a:tcPr/>
                </a:tc>
                <a:extLst>
                  <a:ext uri="{0D108BD9-81ED-4DB2-BD59-A6C34878D82A}">
                    <a16:rowId xmlns:a16="http://schemas.microsoft.com/office/drawing/2014/main" xmlns="" val="762813347"/>
                  </a:ext>
                </a:extLst>
              </a:tr>
              <a:tr h="655628">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2020 King Conservation Futures Grant </a:t>
                      </a:r>
                      <a:endParaRPr lang="en-US" sz="2000" dirty="0"/>
                    </a:p>
                  </a:txBody>
                  <a:tcPr/>
                </a:tc>
                <a:tc>
                  <a:txBody>
                    <a:bodyPr/>
                    <a:lstStyle/>
                    <a:p>
                      <a:r>
                        <a:rPr lang="en-US" sz="2000" dirty="0" smtClean="0"/>
                        <a:t>$0.5 M</a:t>
                      </a:r>
                      <a:endParaRPr lang="en-US" sz="2000" dirty="0"/>
                    </a:p>
                  </a:txBody>
                  <a:tcPr/>
                </a:tc>
                <a:extLst>
                  <a:ext uri="{0D108BD9-81ED-4DB2-BD59-A6C34878D82A}">
                    <a16:rowId xmlns:a16="http://schemas.microsoft.com/office/drawing/2014/main" xmlns="" val="3212702911"/>
                  </a:ext>
                </a:extLst>
              </a:tr>
              <a:tr h="504467">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City Matching Requirement</a:t>
                      </a:r>
                    </a:p>
                    <a:p>
                      <a:endParaRPr lang="en-US" sz="2000" dirty="0"/>
                    </a:p>
                  </a:txBody>
                  <a:tcPr/>
                </a:tc>
                <a:tc>
                  <a:txBody>
                    <a:bodyPr/>
                    <a:lstStyle/>
                    <a:p>
                      <a:r>
                        <a:rPr lang="en-US" sz="2000" dirty="0" smtClean="0"/>
                        <a:t>$0.5</a:t>
                      </a:r>
                      <a:r>
                        <a:rPr lang="en-US" sz="2000" baseline="0" dirty="0" smtClean="0"/>
                        <a:t> M </a:t>
                      </a:r>
                      <a:endParaRPr lang="en-US" sz="2000" dirty="0"/>
                    </a:p>
                  </a:txBody>
                  <a:tcPr/>
                </a:tc>
                <a:extLst>
                  <a:ext uri="{0D108BD9-81ED-4DB2-BD59-A6C34878D82A}">
                    <a16:rowId xmlns:a16="http://schemas.microsoft.com/office/drawing/2014/main" xmlns="" val="1430340656"/>
                  </a:ext>
                </a:extLst>
              </a:tr>
              <a:tr h="655628">
                <a:tc>
                  <a:txBody>
                    <a:bodyPr/>
                    <a:lstStyle/>
                    <a:p>
                      <a:r>
                        <a:rPr lang="en-US" sz="2800" b="1" dirty="0" smtClean="0"/>
                        <a:t>TOTAL FUNDING</a:t>
                      </a:r>
                      <a:endParaRPr lang="en-US" sz="2800" b="1" dirty="0"/>
                    </a:p>
                  </a:txBody>
                  <a:tcPr/>
                </a:tc>
                <a:tc>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sz="2000" dirty="0" smtClean="0"/>
                        <a:t>$3.29M</a:t>
                      </a:r>
                      <a:endParaRPr lang="en-US" sz="2000" dirty="0"/>
                    </a:p>
                  </a:txBody>
                  <a:tcPr/>
                </a:tc>
                <a:extLst>
                  <a:ext uri="{0D108BD9-81ED-4DB2-BD59-A6C34878D82A}">
                    <a16:rowId xmlns:a16="http://schemas.microsoft.com/office/drawing/2014/main" xmlns="" val="3649696655"/>
                  </a:ext>
                </a:extLst>
              </a:tr>
              <a:tr h="655628">
                <a:tc gridSpan="2">
                  <a:txBody>
                    <a:bodyPr/>
                    <a:lstStyle/>
                    <a:p>
                      <a:pPr marL="0" marR="0" lvl="0" indent="0" algn="l" defTabSz="853410" rtl="0" eaLnBrk="1" fontAlgn="auto" latinLnBrk="0" hangingPunct="1">
                        <a:lnSpc>
                          <a:spcPct val="100000"/>
                        </a:lnSpc>
                        <a:spcBef>
                          <a:spcPts val="0"/>
                        </a:spcBef>
                        <a:spcAft>
                          <a:spcPts val="0"/>
                        </a:spcAft>
                        <a:buClrTx/>
                        <a:buSzTx/>
                        <a:buFontTx/>
                        <a:buNone/>
                        <a:tabLst/>
                        <a:defRPr/>
                      </a:pPr>
                      <a:r>
                        <a:rPr lang="en-US" dirty="0" smtClean="0"/>
                        <a:t>A third party, independent appraised</a:t>
                      </a:r>
                      <a:r>
                        <a:rPr lang="en-US" baseline="0" dirty="0" smtClean="0"/>
                        <a:t> value at $5.2M to $5.8M ($15-$16.50 per </a:t>
                      </a:r>
                      <a:r>
                        <a:rPr lang="en-US" baseline="0" dirty="0" err="1" smtClean="0"/>
                        <a:t>sqft</a:t>
                      </a:r>
                      <a:r>
                        <a:rPr lang="en-US" baseline="0" dirty="0" smtClean="0"/>
                        <a:t>) with the proposed purchase price of $5.5M ($15.79 per </a:t>
                      </a:r>
                      <a:r>
                        <a:rPr lang="en-US" baseline="0" dirty="0" err="1" smtClean="0"/>
                        <a:t>sqft</a:t>
                      </a:r>
                      <a:r>
                        <a:rPr lang="en-US" baseline="0" dirty="0" smtClean="0"/>
                        <a:t>) </a:t>
                      </a:r>
                      <a:r>
                        <a:rPr lang="en-US" dirty="0" smtClean="0"/>
                        <a:t>.</a:t>
                      </a:r>
                      <a:endParaRPr lang="en-US" dirty="0"/>
                    </a:p>
                  </a:txBody>
                  <a:tcPr/>
                </a:tc>
                <a:tc hMerge="1">
                  <a:txBody>
                    <a:bodyPr/>
                    <a:lstStyle/>
                    <a:p>
                      <a:endParaRPr lang="en-US" dirty="0"/>
                    </a:p>
                  </a:txBody>
                  <a:tcPr/>
                </a:tc>
                <a:extLst>
                  <a:ext uri="{0D108BD9-81ED-4DB2-BD59-A6C34878D82A}">
                    <a16:rowId xmlns:a16="http://schemas.microsoft.com/office/drawing/2014/main" xmlns="" val="2227051611"/>
                  </a:ext>
                </a:extLst>
              </a:tr>
            </a:tbl>
          </a:graphicData>
        </a:graphic>
      </p:graphicFrame>
    </p:spTree>
    <p:extLst>
      <p:ext uri="{BB962C8B-B14F-4D97-AF65-F5344CB8AC3E}">
        <p14:creationId xmlns:p14="http://schemas.microsoft.com/office/powerpoint/2010/main" val="349439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993864"/>
            <a:ext cx="9144000" cy="410033"/>
            <a:chOff x="0" y="5993864"/>
            <a:chExt cx="9144000" cy="410033"/>
          </a:xfrm>
        </p:grpSpPr>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5" name="Picture 14"/>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8" name="Picture 7"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Funding Summary</a:t>
            </a:r>
            <a:endParaRPr lang="en-US" sz="2600" kern="1200" dirty="0">
              <a:solidFill>
                <a:schemeClr val="bg1"/>
              </a:solidFill>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46055185"/>
              </p:ext>
            </p:extLst>
          </p:nvPr>
        </p:nvGraphicFramePr>
        <p:xfrm>
          <a:off x="609600" y="1596540"/>
          <a:ext cx="7824471" cy="2657823"/>
        </p:xfrm>
        <a:graphic>
          <a:graphicData uri="http://schemas.openxmlformats.org/drawingml/2006/table">
            <a:tbl>
              <a:tblPr firstRow="1" firstCol="1" bandRow="1">
                <a:tableStyleId>{5C22544A-7EE6-4342-B048-85BDC9FD1C3A}</a:tableStyleId>
              </a:tblPr>
              <a:tblGrid>
                <a:gridCol w="2057400">
                  <a:extLst>
                    <a:ext uri="{9D8B030D-6E8A-4147-A177-3AD203B41FA5}">
                      <a16:colId xmlns:a16="http://schemas.microsoft.com/office/drawing/2014/main" xmlns="" val="2486109476"/>
                    </a:ext>
                  </a:extLst>
                </a:gridCol>
                <a:gridCol w="1447800">
                  <a:extLst>
                    <a:ext uri="{9D8B030D-6E8A-4147-A177-3AD203B41FA5}">
                      <a16:colId xmlns:a16="http://schemas.microsoft.com/office/drawing/2014/main" xmlns="" val="1680991354"/>
                    </a:ext>
                  </a:extLst>
                </a:gridCol>
                <a:gridCol w="1371600">
                  <a:extLst>
                    <a:ext uri="{9D8B030D-6E8A-4147-A177-3AD203B41FA5}">
                      <a16:colId xmlns:a16="http://schemas.microsoft.com/office/drawing/2014/main" xmlns="" val="1533977063"/>
                    </a:ext>
                  </a:extLst>
                </a:gridCol>
                <a:gridCol w="1381938">
                  <a:extLst>
                    <a:ext uri="{9D8B030D-6E8A-4147-A177-3AD203B41FA5}">
                      <a16:colId xmlns:a16="http://schemas.microsoft.com/office/drawing/2014/main" xmlns="" val="144658390"/>
                    </a:ext>
                  </a:extLst>
                </a:gridCol>
                <a:gridCol w="1565733">
                  <a:extLst>
                    <a:ext uri="{9D8B030D-6E8A-4147-A177-3AD203B41FA5}">
                      <a16:colId xmlns:a16="http://schemas.microsoft.com/office/drawing/2014/main" xmlns="" val="2295292327"/>
                    </a:ext>
                  </a:extLst>
                </a:gridCol>
              </a:tblGrid>
              <a:tr h="444363">
                <a:tc>
                  <a:txBody>
                    <a:bodyPr/>
                    <a:lstStyle/>
                    <a:p>
                      <a:pPr marL="0" marR="0">
                        <a:lnSpc>
                          <a:spcPct val="115000"/>
                        </a:lnSpc>
                        <a:spcBef>
                          <a:spcPts val="0"/>
                        </a:spcBef>
                        <a:spcAft>
                          <a:spcPts val="0"/>
                        </a:spcAft>
                      </a:pPr>
                      <a:r>
                        <a:rPr lang="en-US" sz="1600" dirty="0">
                          <a:effectLst/>
                        </a:rPr>
                        <a:t>Funding Source</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2020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2021</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2022</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Totals</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715630320"/>
                  </a:ext>
                </a:extLst>
              </a:tr>
              <a:tr h="444363">
                <a:tc>
                  <a:txBody>
                    <a:bodyPr/>
                    <a:lstStyle/>
                    <a:p>
                      <a:pPr marL="0" marR="0">
                        <a:lnSpc>
                          <a:spcPct val="115000"/>
                        </a:lnSpc>
                        <a:spcBef>
                          <a:spcPts val="0"/>
                        </a:spcBef>
                        <a:spcAft>
                          <a:spcPts val="0"/>
                        </a:spcAft>
                      </a:pPr>
                      <a:r>
                        <a:rPr lang="en-US" sz="1600">
                          <a:effectLst/>
                        </a:rPr>
                        <a:t>KCCF Grant</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$1,100,000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$500,000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1,105,000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2,705,000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430943487"/>
                  </a:ext>
                </a:extLst>
              </a:tr>
              <a:tr h="444363">
                <a:tc>
                  <a:txBody>
                    <a:bodyPr/>
                    <a:lstStyle/>
                    <a:p>
                      <a:pPr marL="0" marR="0">
                        <a:lnSpc>
                          <a:spcPct val="115000"/>
                        </a:lnSpc>
                        <a:spcBef>
                          <a:spcPts val="0"/>
                        </a:spcBef>
                        <a:spcAft>
                          <a:spcPts val="0"/>
                        </a:spcAft>
                      </a:pPr>
                      <a:r>
                        <a:rPr lang="en-US" sz="1600">
                          <a:effectLst/>
                        </a:rPr>
                        <a:t>City (403)</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$1,100,000</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smtClean="0">
                          <a:effectLst/>
                        </a:rPr>
                        <a:t>$1,100,000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350311075"/>
                  </a:ext>
                </a:extLst>
              </a:tr>
              <a:tr h="444363">
                <a:tc>
                  <a:txBody>
                    <a:bodyPr/>
                    <a:lstStyle/>
                    <a:p>
                      <a:pPr marL="0" marR="0">
                        <a:lnSpc>
                          <a:spcPct val="115000"/>
                        </a:lnSpc>
                        <a:spcBef>
                          <a:spcPts val="0"/>
                        </a:spcBef>
                        <a:spcAft>
                          <a:spcPts val="0"/>
                        </a:spcAft>
                      </a:pPr>
                      <a:r>
                        <a:rPr lang="en-US" sz="1600">
                          <a:effectLst/>
                        </a:rPr>
                        <a:t>City (301)</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$500,000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$1,105,000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r>
                        <a:rPr lang="en-US" sz="1600" dirty="0" smtClean="0">
                          <a:effectLst/>
                        </a:rPr>
                        <a:t>$1,605,000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1700445"/>
                  </a:ext>
                </a:extLst>
              </a:tr>
              <a:tr h="436008">
                <a:tc>
                  <a:txBody>
                    <a:bodyPr/>
                    <a:lstStyle/>
                    <a:p>
                      <a:pPr marL="0" marR="0">
                        <a:lnSpc>
                          <a:spcPct val="115000"/>
                        </a:lnSpc>
                        <a:spcBef>
                          <a:spcPts val="0"/>
                        </a:spcBef>
                        <a:spcAft>
                          <a:spcPts val="0"/>
                        </a:spcAft>
                      </a:pPr>
                      <a:r>
                        <a:rPr lang="en-US" sz="1600">
                          <a:effectLst/>
                        </a:rPr>
                        <a:t>City (Property Sales)</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$90,000</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 </a:t>
                      </a:r>
                      <a:endPar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$90,000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455049330"/>
                  </a:ext>
                </a:extLst>
              </a:tr>
              <a:tr h="444363">
                <a:tc>
                  <a:txBody>
                    <a:bodyPr/>
                    <a:lstStyle/>
                    <a:p>
                      <a:pPr marL="0" marR="0" algn="r">
                        <a:lnSpc>
                          <a:spcPct val="115000"/>
                        </a:lnSpc>
                        <a:spcBef>
                          <a:spcPts val="0"/>
                        </a:spcBef>
                        <a:spcAft>
                          <a:spcPts val="0"/>
                        </a:spcAft>
                      </a:pPr>
                      <a:r>
                        <a:rPr lang="en-US" sz="1600" dirty="0">
                          <a:effectLst/>
                        </a:rPr>
                        <a:t>Annual Payment</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$2,290,000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$1,000,000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2,210,000</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t>
                      </a:r>
                      <a:r>
                        <a:rPr lang="en-US" sz="1600" dirty="0" smtClean="0">
                          <a:effectLst/>
                        </a:rPr>
                        <a:t>5,500,000</a:t>
                      </a:r>
                      <a:r>
                        <a:rPr lang="en-US" sz="16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595352486"/>
                  </a:ext>
                </a:extLst>
              </a:tr>
            </a:tbl>
          </a:graphicData>
        </a:graphic>
      </p:graphicFrame>
    </p:spTree>
    <p:extLst>
      <p:ext uri="{BB962C8B-B14F-4D97-AF65-F5344CB8AC3E}">
        <p14:creationId xmlns:p14="http://schemas.microsoft.com/office/powerpoint/2010/main" val="74900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smtClean="0">
                <a:solidFill>
                  <a:schemeClr val="bg1"/>
                </a:solidFill>
                <a:latin typeface="+mn-lt"/>
                <a:ea typeface="+mn-ea"/>
                <a:cs typeface="+mn-cs"/>
              </a:rPr>
              <a:t>STAFF RECOMMENDATION</a:t>
            </a:r>
            <a:endParaRPr lang="en-US" sz="2600" kern="1200" dirty="0">
              <a:solidFill>
                <a:schemeClr val="bg1"/>
              </a:solidFill>
              <a:latin typeface="+mn-lt"/>
              <a:ea typeface="+mn-ea"/>
              <a:cs typeface="+mn-cs"/>
            </a:endParaRPr>
          </a:p>
        </p:txBody>
      </p:sp>
      <p:sp>
        <p:nvSpPr>
          <p:cNvPr id="2" name="Rectangle 1"/>
          <p:cNvSpPr/>
          <p:nvPr/>
        </p:nvSpPr>
        <p:spPr>
          <a:xfrm>
            <a:off x="520092" y="1148541"/>
            <a:ext cx="8242908" cy="3154710"/>
          </a:xfrm>
          <a:prstGeom prst="rect">
            <a:avLst/>
          </a:prstGeom>
        </p:spPr>
        <p:txBody>
          <a:bodyPr wrap="square">
            <a:spAutoFit/>
          </a:bodyPr>
          <a:lstStyle/>
          <a:p>
            <a:pPr marL="342900" indent="-342900">
              <a:spcAft>
                <a:spcPts val="1800"/>
              </a:spcAft>
              <a:buFont typeface="Wingdings" panose="05000000000000000000" pitchFamily="2" charset="2"/>
              <a:buChar char="§"/>
            </a:pPr>
            <a:r>
              <a:rPr lang="en-US" sz="2200" dirty="0"/>
              <a:t>Opportunity to add 8-acres of forested upland to </a:t>
            </a:r>
            <a:r>
              <a:rPr lang="en-US" sz="2200" dirty="0" smtClean="0"/>
              <a:t>Des </a:t>
            </a:r>
            <a:r>
              <a:rPr lang="en-US" sz="2200" dirty="0"/>
              <a:t>Moines </a:t>
            </a:r>
            <a:r>
              <a:rPr lang="en-US" sz="2200" dirty="0" smtClean="0"/>
              <a:t>Creek </a:t>
            </a:r>
            <a:r>
              <a:rPr lang="en-US" sz="2200" dirty="0"/>
              <a:t>Park</a:t>
            </a:r>
            <a:r>
              <a:rPr lang="en-US" sz="2200" dirty="0" smtClean="0"/>
              <a:t>;</a:t>
            </a:r>
            <a:endParaRPr lang="en-US" sz="2200" dirty="0"/>
          </a:p>
          <a:p>
            <a:pPr marL="342900" indent="-342900">
              <a:spcAft>
                <a:spcPts val="1800"/>
              </a:spcAft>
              <a:buFont typeface="Wingdings" panose="05000000000000000000" pitchFamily="2" charset="2"/>
              <a:buChar char="§"/>
            </a:pPr>
            <a:r>
              <a:rPr lang="en-US" sz="2200" dirty="0"/>
              <a:t>Benefit residents and visitors to the park;</a:t>
            </a:r>
          </a:p>
          <a:p>
            <a:pPr marL="342900" indent="-342900">
              <a:spcAft>
                <a:spcPts val="1800"/>
              </a:spcAft>
              <a:buFont typeface="Wingdings" panose="05000000000000000000" pitchFamily="2" charset="2"/>
              <a:buChar char="§"/>
            </a:pPr>
            <a:r>
              <a:rPr lang="en-US" sz="2200" dirty="0"/>
              <a:t>Preserve valuable habitat adjacent to one of our salmon bearing streams; and</a:t>
            </a:r>
          </a:p>
          <a:p>
            <a:pPr marL="342900" indent="-342900">
              <a:spcAft>
                <a:spcPts val="1800"/>
              </a:spcAft>
              <a:buFont typeface="Wingdings" panose="05000000000000000000" pitchFamily="2" charset="2"/>
              <a:buChar char="§"/>
            </a:pPr>
            <a:r>
              <a:rPr lang="en-US" sz="2200" dirty="0"/>
              <a:t>Continue to secure Grants through King </a:t>
            </a:r>
            <a:r>
              <a:rPr lang="en-US" sz="2200" dirty="0" smtClean="0"/>
              <a:t>County Conservation Futures Tax Levy. </a:t>
            </a:r>
            <a:endParaRPr lang="en-US" sz="2200" dirty="0"/>
          </a:p>
        </p:txBody>
      </p:sp>
    </p:spTree>
    <p:extLst>
      <p:ext uri="{BB962C8B-B14F-4D97-AF65-F5344CB8AC3E}">
        <p14:creationId xmlns:p14="http://schemas.microsoft.com/office/powerpoint/2010/main" val="255503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18421</TotalTime>
  <Words>1054</Words>
  <Application>Microsoft Office PowerPoint</Application>
  <PresentationFormat>Custom</PresentationFormat>
  <Paragraphs>125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PRESENTATION OVERVIEW</vt:lpstr>
      <vt:lpstr>BACKGROUND</vt:lpstr>
      <vt:lpstr>BACKGROUND</vt:lpstr>
      <vt:lpstr>MAP OF PROPERTY</vt:lpstr>
      <vt:lpstr>EXISTING TRAILHEAD</vt:lpstr>
      <vt:lpstr>CURRENT FUNDING SOURCES</vt:lpstr>
      <vt:lpstr>Funding Summary</vt:lpstr>
      <vt:lpstr>STAFF RECOMMENDATION</vt:lpstr>
      <vt:lpstr>COMMITTEE REVIEW AND RECOMMENDATION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ksum</dc:creator>
  <cp:lastModifiedBy>Windows User</cp:lastModifiedBy>
  <cp:revision>416</cp:revision>
  <cp:lastPrinted>2021-01-14T18:43:20Z</cp:lastPrinted>
  <dcterms:created xsi:type="dcterms:W3CDTF">2016-05-20T16:25:17Z</dcterms:created>
  <dcterms:modified xsi:type="dcterms:W3CDTF">2024-09-03T03:35:43Z</dcterms:modified>
</cp:coreProperties>
</file>