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4" r:id="rId2"/>
    <p:sldId id="270" r:id="rId3"/>
    <p:sldId id="271" r:id="rId4"/>
    <p:sldId id="289" r:id="rId5"/>
    <p:sldId id="276" r:id="rId6"/>
    <p:sldId id="290" r:id="rId7"/>
    <p:sldId id="274" r:id="rId8"/>
    <p:sldId id="285" r:id="rId9"/>
    <p:sldId id="277" r:id="rId10"/>
    <p:sldId id="291" r:id="rId11"/>
    <p:sldId id="279" r:id="rId12"/>
    <p:sldId id="266" r:id="rId13"/>
    <p:sldId id="284" r:id="rId14"/>
    <p:sldId id="287" r:id="rId15"/>
    <p:sldId id="288" r:id="rId16"/>
    <p:sldId id="262" r:id="rId17"/>
    <p:sldId id="280" r:id="rId18"/>
    <p:sldId id="281" r:id="rId19"/>
    <p:sldId id="292" r:id="rId20"/>
    <p:sldId id="275" r:id="rId21"/>
    <p:sldId id="293" r:id="rId22"/>
    <p:sldId id="295" r:id="rId23"/>
    <p:sldId id="260" r:id="rId24"/>
    <p:sldId id="267" r:id="rId25"/>
    <p:sldId id="272" r:id="rId26"/>
    <p:sldId id="264" r:id="rId27"/>
    <p:sldId id="265" r:id="rId28"/>
    <p:sldId id="268" r:id="rId29"/>
    <p:sldId id="26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-4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4E29E-EB94-4BC3-B41F-7AEC20B80504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137F1-6310-485F-95FE-3C55055F76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37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0B1D22-F7D9-4A2D-8E5E-55F28B9D138E}" type="slidenum">
              <a:rPr lang="en-US" altLang="en-US" sz="1100">
                <a:latin typeface="Arial" pitchFamily="34" charset="0"/>
              </a:rPr>
              <a:pPr eaLnBrk="1" hangingPunct="1"/>
              <a:t>2</a:t>
            </a:fld>
            <a:endParaRPr lang="en-US" altLang="en-US" sz="1100" dirty="0">
              <a:latin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68438" y="0"/>
            <a:ext cx="4019550" cy="3014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3048000"/>
            <a:ext cx="5030391" cy="41138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90097" lvl="1">
              <a:spcBef>
                <a:spcPct val="0"/>
              </a:spcBef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3381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86D39-E292-4154-B728-3D3EA79614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9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airplane and wind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CBA43-664B-49B7-8228-C385CA2A77C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48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Difference of</a:t>
            </a:r>
            <a:r>
              <a:rPr lang="en-US" baseline="0" dirty="0"/>
              <a:t> ratios? Add roadway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CBA43-664B-49B7-8228-C385CA2A77C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4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CBA43-664B-49B7-8228-C385CA2A77C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4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CBA43-664B-49B7-8228-C385CA2A77C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4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emission by</a:t>
            </a:r>
            <a:r>
              <a:rPr lang="en-US" baseline="0" dirty="0"/>
              <a:t> quintile of propSmall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CBA43-664B-49B7-8228-C385CA2A77C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83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465D-B2BC-4D36-9D35-25F002DDCEF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7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6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8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5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9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8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9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0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1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1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614A-F4D5-46C4-96A5-37EE70928D11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038C7-30ED-42A7-90AA-33BB04D89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9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8477" y="1057405"/>
            <a:ext cx="7772400" cy="1470025"/>
          </a:xfrm>
        </p:spPr>
        <p:txBody>
          <a:bodyPr/>
          <a:lstStyle/>
          <a:p>
            <a:r>
              <a:rPr lang="en-US" dirty="0" smtClean="0"/>
              <a:t>Ambient Ultrafine Particles </a:t>
            </a:r>
            <a:br>
              <a:rPr lang="en-US" dirty="0" smtClean="0"/>
            </a:br>
            <a:r>
              <a:rPr lang="en-US" dirty="0" smtClean="0"/>
              <a:t>Near Sea-Tac Airport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99591" y="2794519"/>
            <a:ext cx="6400800" cy="1752600"/>
          </a:xfrm>
        </p:spPr>
        <p:txBody>
          <a:bodyPr/>
          <a:lstStyle/>
          <a:p>
            <a:r>
              <a:rPr lang="en-US" dirty="0" smtClean="0"/>
              <a:t>Timothy Larson, Edmund Seto, Elena Austin, Timothy Gould, Michael Yost</a:t>
            </a:r>
          </a:p>
          <a:p>
            <a:r>
              <a:rPr lang="en-US" sz="2000" dirty="0" smtClean="0"/>
              <a:t>University of Washington, Seattle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96956" y="4823926"/>
            <a:ext cx="6950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Presentation to  the Federal Way Transportation &amp; Planning Commission</a:t>
            </a:r>
          </a:p>
          <a:p>
            <a:pPr algn="ctr"/>
            <a:r>
              <a:rPr lang="en-US" dirty="0" smtClean="0"/>
              <a:t>April 1,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71990" y="174789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Instruments used in mobile and fixed location sampling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667194"/>
              </p:ext>
            </p:extLst>
          </p:nvPr>
        </p:nvGraphicFramePr>
        <p:xfrm>
          <a:off x="1135054" y="2114293"/>
          <a:ext cx="654765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103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Particle number concentration (10 nm – 1 </a:t>
                      </a:r>
                      <a:r>
                        <a:rPr lang="en-US" baseline="0" dirty="0"/>
                        <a:t>µm)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Condensation Particle Counter</a:t>
                      </a:r>
                      <a:r>
                        <a:rPr lang="en-US" baseline="0" dirty="0"/>
                        <a:t> 3007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  <a:r>
                        <a:rPr lang="en-US" baseline="0" dirty="0"/>
                        <a:t> size distribution, 13 bins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NanoScan 3910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7779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Black Carbon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Micro-Aethalometer AE51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LI-820 Gas Analyzer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 &amp; Time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GPS Receiver DG-500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58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90" y="5161767"/>
            <a:ext cx="2415420" cy="1615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20563" r="5807" b="32174"/>
          <a:stretch/>
        </p:blipFill>
        <p:spPr>
          <a:xfrm>
            <a:off x="3524556" y="-152400"/>
            <a:ext cx="6305244" cy="7370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914400"/>
            <a:ext cx="304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Study Region and Fixed </a:t>
            </a:r>
          </a:p>
          <a:p>
            <a:r>
              <a:rPr lang="en-US" sz="3200" dirty="0"/>
              <a:t>Monitoring Site Locations</a:t>
            </a:r>
          </a:p>
        </p:txBody>
      </p:sp>
    </p:spTree>
    <p:extLst>
      <p:ext uri="{BB962C8B-B14F-4D97-AF65-F5344CB8AC3E}">
        <p14:creationId xmlns:p14="http://schemas.microsoft.com/office/powerpoint/2010/main" val="2055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“Roadway” Feature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Wind from the SOUTH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Wind from the NORTH</a:t>
            </a:r>
          </a:p>
        </p:txBody>
      </p:sp>
      <p:pic>
        <p:nvPicPr>
          <p:cNvPr id="512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32" y="2174875"/>
            <a:ext cx="260872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51" y="2174875"/>
            <a:ext cx="260872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0556">
            <a:off x="6985599" y="3985954"/>
            <a:ext cx="249226" cy="2492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8229600" y="2984500"/>
            <a:ext cx="0" cy="16764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76300" y="3073400"/>
            <a:ext cx="0" cy="1752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9969">
            <a:off x="2794478" y="3962244"/>
            <a:ext cx="236296" cy="23629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0942209-AB44-774D-B961-0BBC81699280}"/>
              </a:ext>
            </a:extLst>
          </p:cNvPr>
          <p:cNvSpPr/>
          <p:nvPr/>
        </p:nvSpPr>
        <p:spPr>
          <a:xfrm>
            <a:off x="3505009" y="6361424"/>
            <a:ext cx="2133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Winter – Spring Data</a:t>
            </a:r>
          </a:p>
        </p:txBody>
      </p:sp>
    </p:spTree>
    <p:extLst>
      <p:ext uri="{BB962C8B-B14F-4D97-AF65-F5344CB8AC3E}">
        <p14:creationId xmlns:p14="http://schemas.microsoft.com/office/powerpoint/2010/main" val="128948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“Ultra-UFP” </a:t>
            </a:r>
            <a:r>
              <a:rPr lang="en-US" dirty="0"/>
              <a:t>Feature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Wind from the SOUTH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Wind from the NORTH</a:t>
            </a:r>
          </a:p>
        </p:txBody>
      </p:sp>
      <p:pic>
        <p:nvPicPr>
          <p:cNvPr id="61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33" y="2174875"/>
            <a:ext cx="260872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52" y="2174875"/>
            <a:ext cx="260872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0556">
            <a:off x="6985599" y="3985954"/>
            <a:ext cx="249226" cy="2492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8229600" y="2984500"/>
            <a:ext cx="0" cy="16764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76300" y="3073400"/>
            <a:ext cx="0" cy="1752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9969">
            <a:off x="2794479" y="3962244"/>
            <a:ext cx="236296" cy="23629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E62174C-AD97-4249-AC31-1D9EAFE65500}"/>
              </a:ext>
            </a:extLst>
          </p:cNvPr>
          <p:cNvSpPr/>
          <p:nvPr/>
        </p:nvSpPr>
        <p:spPr>
          <a:xfrm>
            <a:off x="3578034" y="6396593"/>
            <a:ext cx="2133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Winter – Spring Data</a:t>
            </a:r>
          </a:p>
        </p:txBody>
      </p:sp>
    </p:spTree>
    <p:extLst>
      <p:ext uri="{BB962C8B-B14F-4D97-AF65-F5344CB8AC3E}">
        <p14:creationId xmlns:p14="http://schemas.microsoft.com/office/powerpoint/2010/main" val="1934145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“Ultra-UF” Feature</a:t>
            </a:r>
            <a:br>
              <a:rPr lang="en-US" dirty="0"/>
            </a:br>
            <a:r>
              <a:rPr lang="en-US" sz="2700" b="1" dirty="0"/>
              <a:t>Winds from the SOUTH</a:t>
            </a:r>
            <a:br>
              <a:rPr lang="en-US" sz="2700" b="1" dirty="0"/>
            </a:br>
            <a:endParaRPr lang="en-US" sz="2700" b="1" dirty="0"/>
          </a:p>
        </p:txBody>
      </p:sp>
      <p:pic>
        <p:nvPicPr>
          <p:cNvPr id="6152" name="Picture 8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8"/>
          <a:stretch/>
        </p:blipFill>
        <p:spPr bwMode="auto">
          <a:xfrm>
            <a:off x="715732" y="2174875"/>
            <a:ext cx="2608723" cy="296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540398" y="3101392"/>
            <a:ext cx="0" cy="1752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9969">
            <a:off x="2355937" y="3924920"/>
            <a:ext cx="236296" cy="23629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744686" y="1652103"/>
            <a:ext cx="1755775" cy="411162"/>
          </a:xfrm>
        </p:spPr>
        <p:txBody>
          <a:bodyPr>
            <a:noAutofit/>
          </a:bodyPr>
          <a:lstStyle/>
          <a:p>
            <a:r>
              <a:rPr lang="en-US" dirty="0" smtClean="0"/>
              <a:t>Predicted*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1"/>
          <a:stretch/>
        </p:blipFill>
        <p:spPr bwMode="auto">
          <a:xfrm>
            <a:off x="3252414" y="2174875"/>
            <a:ext cx="2645228" cy="29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191208" y="1447800"/>
            <a:ext cx="1676400" cy="639762"/>
          </a:xfrm>
        </p:spPr>
        <p:txBody>
          <a:bodyPr/>
          <a:lstStyle/>
          <a:p>
            <a:r>
              <a:rPr lang="en-US" dirty="0" smtClean="0"/>
              <a:t>Observed*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197B35D-B21C-417D-9DFF-31ABCE26E584}"/>
              </a:ext>
            </a:extLst>
          </p:cNvPr>
          <p:cNvGrpSpPr/>
          <p:nvPr/>
        </p:nvGrpSpPr>
        <p:grpSpPr>
          <a:xfrm>
            <a:off x="5897642" y="2162111"/>
            <a:ext cx="2839310" cy="2987675"/>
            <a:chOff x="3349218" y="2939433"/>
            <a:chExt cx="2839310" cy="295625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5891214-40A1-4C58-980A-055C0AA01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9218" y="2939433"/>
              <a:ext cx="2839310" cy="2956250"/>
            </a:xfrm>
            <a:prstGeom prst="rect">
              <a:avLst/>
            </a:prstGeom>
          </p:spPr>
        </p:pic>
        <p:pic>
          <p:nvPicPr>
            <p:cNvPr id="10" name="Picture 2" descr="C:\Users\Johnathan\AppData\Local\Microsoft\Windows\INetCache\IE\E0UMPWJ3\Airplane_silhouette_orange.svg[1].png">
              <a:extLst>
                <a:ext uri="{FF2B5EF4-FFF2-40B4-BE49-F238E27FC236}">
                  <a16:creationId xmlns="" xmlns:a16="http://schemas.microsoft.com/office/drawing/2014/main" id="{85E73CF7-F835-49E9-858C-7EF068EAE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179969">
              <a:off x="5180202" y="4902885"/>
              <a:ext cx="236296" cy="23629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</p:pic>
      </p:grpSp>
      <p:sp>
        <p:nvSpPr>
          <p:cNvPr id="15" name="Text Placeholder 5">
            <a:extLst>
              <a:ext uri="{FF2B5EF4-FFF2-40B4-BE49-F238E27FC236}">
                <a16:creationId xmlns="" xmlns:a16="http://schemas.microsoft.com/office/drawing/2014/main" id="{205CAA48-7BB6-46FC-8025-830C54B66C0B}"/>
              </a:ext>
            </a:extLst>
          </p:cNvPr>
          <p:cNvSpPr txBox="1">
            <a:spLocks/>
          </p:cNvSpPr>
          <p:nvPr/>
        </p:nvSpPr>
        <p:spPr>
          <a:xfrm>
            <a:off x="6184347" y="1652103"/>
            <a:ext cx="2220785" cy="411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Median Income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C9CC958-3292-4EFA-9275-4C725C7441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642" y="2162110"/>
            <a:ext cx="433030" cy="8255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5276" y="5223774"/>
            <a:ext cx="274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**Average over all hours on all sampling days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631" y="5246697"/>
            <a:ext cx="337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*Average </a:t>
            </a:r>
            <a:r>
              <a:rPr lang="en-US" sz="1400" dirty="0"/>
              <a:t>of all hours during daytime sampling periods</a:t>
            </a:r>
          </a:p>
        </p:txBody>
      </p:sp>
    </p:spTree>
    <p:extLst>
      <p:ext uri="{BB962C8B-B14F-4D97-AF65-F5344CB8AC3E}">
        <p14:creationId xmlns:p14="http://schemas.microsoft.com/office/powerpoint/2010/main" val="1776480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“Ultra-UF” Feature</a:t>
            </a:r>
            <a:br>
              <a:rPr lang="en-US" dirty="0"/>
            </a:br>
            <a:r>
              <a:rPr lang="en-US" sz="2700" b="1" dirty="0"/>
              <a:t>Winds from the NORTH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7141" y="1532801"/>
            <a:ext cx="1715278" cy="639762"/>
          </a:xfrm>
        </p:spPr>
        <p:txBody>
          <a:bodyPr>
            <a:normAutofit/>
          </a:bodyPr>
          <a:lstStyle/>
          <a:p>
            <a:r>
              <a:rPr lang="en-US" dirty="0"/>
              <a:t>Observed *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05864" y="1505112"/>
            <a:ext cx="1805473" cy="639762"/>
          </a:xfrm>
        </p:spPr>
        <p:txBody>
          <a:bodyPr>
            <a:normAutofit/>
          </a:bodyPr>
          <a:lstStyle/>
          <a:p>
            <a:r>
              <a:rPr lang="en-US" dirty="0"/>
              <a:t>Predicted **</a:t>
            </a:r>
          </a:p>
        </p:txBody>
      </p:sp>
      <p:pic>
        <p:nvPicPr>
          <p:cNvPr id="6153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41" y="2209800"/>
            <a:ext cx="260872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0556">
            <a:off x="2527563" y="3964896"/>
            <a:ext cx="249226" cy="2492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685800" y="2819400"/>
            <a:ext cx="0" cy="16764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505864" y="2179805"/>
            <a:ext cx="2581205" cy="3925697"/>
            <a:chOff x="4500728" y="2136712"/>
            <a:chExt cx="2581205" cy="3925697"/>
          </a:xfrm>
        </p:grpSpPr>
        <p:pic>
          <p:nvPicPr>
            <p:cNvPr id="3075" name="Picture 3" descr="C:\Users\tlarson\Desktop\south end adj70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9" r="40609" b="9144"/>
            <a:stretch/>
          </p:blipFill>
          <p:spPr bwMode="auto">
            <a:xfrm>
              <a:off x="4500728" y="2136712"/>
              <a:ext cx="2581205" cy="392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Johnathan\AppData\Local\Microsoft\Windows\INetCache\IE\E0UMPWJ3\Airplane_silhouette_orange.svg[1]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20615">
              <a:off x="6109835" y="3844734"/>
              <a:ext cx="249226" cy="24922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3505864" y="6128844"/>
            <a:ext cx="274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**Average over all hours on all sampling days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292" y="6170428"/>
            <a:ext cx="337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*Average </a:t>
            </a:r>
            <a:r>
              <a:rPr lang="en-US" sz="1400" dirty="0"/>
              <a:t>of all hours during daytime sampling periods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30178F-10BF-4E96-8171-C82458769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51" b="28777"/>
          <a:stretch/>
        </p:blipFill>
        <p:spPr>
          <a:xfrm>
            <a:off x="6087069" y="2163762"/>
            <a:ext cx="2617468" cy="3951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5CDFB7F-896E-47FD-BDA2-B08BF90B5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069" y="2188831"/>
            <a:ext cx="758032" cy="144211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A22E5571-CC43-49D9-9DB3-A6A01C3A921B}"/>
              </a:ext>
            </a:extLst>
          </p:cNvPr>
          <p:cNvSpPr txBox="1">
            <a:spLocks/>
          </p:cNvSpPr>
          <p:nvPr/>
        </p:nvSpPr>
        <p:spPr>
          <a:xfrm>
            <a:off x="5987461" y="1505112"/>
            <a:ext cx="225939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Median Income</a:t>
            </a:r>
          </a:p>
        </p:txBody>
      </p:sp>
      <p:pic>
        <p:nvPicPr>
          <p:cNvPr id="17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0615">
            <a:off x="7711992" y="3928260"/>
            <a:ext cx="249226" cy="2492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9477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0E0BE4-2B84-2345-ADCB-275A1CD5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Locations: Schools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41315C-A551-2747-939C-047A1F6E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98" y="17729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Scientifically </a:t>
            </a:r>
            <a:r>
              <a:rPr lang="en-US" dirty="0" smtClean="0"/>
              <a:t>Relevant (in or out of plume?)</a:t>
            </a:r>
          </a:p>
          <a:p>
            <a:r>
              <a:rPr lang="en-US" dirty="0" smtClean="0"/>
              <a:t>Relevant </a:t>
            </a:r>
            <a:r>
              <a:rPr lang="en-US" dirty="0"/>
              <a:t>to Communities</a:t>
            </a:r>
          </a:p>
          <a:p>
            <a:r>
              <a:rPr lang="en-US" dirty="0"/>
              <a:t>Long-term Availability </a:t>
            </a:r>
          </a:p>
          <a:p>
            <a:r>
              <a:rPr lang="en-US" dirty="0"/>
              <a:t>Adequate infrastructure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Space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Ease of access for operating instruments</a:t>
            </a:r>
          </a:p>
        </p:txBody>
      </p:sp>
    </p:spTree>
    <p:extLst>
      <p:ext uri="{BB962C8B-B14F-4D97-AF65-F5344CB8AC3E}">
        <p14:creationId xmlns:p14="http://schemas.microsoft.com/office/powerpoint/2010/main" val="257662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5" t="45494" r="41277" b="6594"/>
          <a:stretch/>
        </p:blipFill>
        <p:spPr bwMode="auto">
          <a:xfrm>
            <a:off x="4542255" y="1614765"/>
            <a:ext cx="3940629" cy="474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0615">
            <a:off x="6243332" y="1477806"/>
            <a:ext cx="350480" cy="37565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5" t="50053" r="7354" b="3141"/>
          <a:stretch/>
        </p:blipFill>
        <p:spPr bwMode="auto">
          <a:xfrm>
            <a:off x="299894" y="1622736"/>
            <a:ext cx="4027714" cy="471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9B0E0BE4-2B84-2345-ADCB-275A1CD5B22E}"/>
              </a:ext>
            </a:extLst>
          </p:cNvPr>
          <p:cNvSpPr txBox="1">
            <a:spLocks/>
          </p:cNvSpPr>
          <p:nvPr/>
        </p:nvSpPr>
        <p:spPr>
          <a:xfrm>
            <a:off x="482958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Monitoring Locations: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8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2" r="3760" b="54028"/>
          <a:stretch/>
        </p:blipFill>
        <p:spPr bwMode="auto">
          <a:xfrm>
            <a:off x="762000" y="1226974"/>
            <a:ext cx="3897086" cy="45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t="28132" r="42972" b="12967"/>
          <a:stretch/>
        </p:blipFill>
        <p:spPr bwMode="auto">
          <a:xfrm>
            <a:off x="4942114" y="1197429"/>
            <a:ext cx="3737211" cy="461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Johnathan\AppData\Local\Microsoft\Windows\INetCache\IE\E0UMPWJ3\Airplane_silhouette_orange.svg[1]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9969">
            <a:off x="6590803" y="5169092"/>
            <a:ext cx="566439" cy="53266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9B0E0BE4-2B84-2345-ADCB-275A1CD5B22E}"/>
              </a:ext>
            </a:extLst>
          </p:cNvPr>
          <p:cNvSpPr txBox="1">
            <a:spLocks/>
          </p:cNvSpPr>
          <p:nvPr/>
        </p:nvSpPr>
        <p:spPr>
          <a:xfrm>
            <a:off x="482958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Monitoring Locations: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8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Ultrafine Particles (UFPs) are observed near busy roadways and also up to ~10-15 km downwind of SeaTac Airport</a:t>
            </a:r>
          </a:p>
          <a:p>
            <a:r>
              <a:rPr lang="en-US" dirty="0" smtClean="0"/>
              <a:t>Additional monitoring is needed to support health impact studies near the airport</a:t>
            </a:r>
          </a:p>
          <a:p>
            <a:r>
              <a:rPr lang="en-US" dirty="0" smtClean="0"/>
              <a:t>Predictions from a standard atmospheric dispersion model can help to design a UPF monitoring network near the airport</a:t>
            </a:r>
          </a:p>
          <a:p>
            <a:r>
              <a:rPr lang="en-US" dirty="0" smtClean="0"/>
              <a:t>Public schools are good candidates for UFP monitoring sites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8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 descr="C:\Users\tlarson\Desktop\120815_air_pollution_Particle_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9" y="281354"/>
            <a:ext cx="9147579" cy="630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06254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017" y="2653048"/>
            <a:ext cx="4179477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Questions?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285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37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Supplemental Slides </a:t>
            </a:r>
            <a:br>
              <a:rPr lang="en-US" dirty="0" smtClean="0"/>
            </a:br>
            <a:r>
              <a:rPr lang="en-US" dirty="0" smtClean="0"/>
              <a:t>(if questions arise)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92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DA5011-09C0-1046-93C9-195EDA06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Beacon Hill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325A6-B3B5-9A44-B69C-7FCCF5C50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Select at least one site in Beacon Hill for simultaneous ultrafine particle (UFP) and noise sampling.</a:t>
            </a:r>
          </a:p>
          <a:p>
            <a:r>
              <a:rPr lang="en-US" dirty="0"/>
              <a:t>Set up an “anchor site” for comparison that we know is impacted by aircraft UFP and noise.</a:t>
            </a:r>
          </a:p>
          <a:p>
            <a:r>
              <a:rPr lang="en-US" dirty="0"/>
              <a:t>Run both sites simultaneously so that we can make comparisons for different flight characteristics (traffic, time of day, etc.)</a:t>
            </a:r>
          </a:p>
        </p:txBody>
      </p:sp>
    </p:spTree>
    <p:extLst>
      <p:ext uri="{BB962C8B-B14F-4D97-AF65-F5344CB8AC3E}">
        <p14:creationId xmlns:p14="http://schemas.microsoft.com/office/powerpoint/2010/main" val="143271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Emission Factors</a:t>
            </a:r>
            <a:br>
              <a:rPr lang="en-US" dirty="0"/>
            </a:br>
            <a:r>
              <a:rPr lang="en-US" dirty="0"/>
              <a:t># Particles/[CO2]</a:t>
            </a:r>
            <a:r>
              <a:rPr lang="en-US" baseline="-25000" dirty="0"/>
              <a:t>mass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Quantiles of PCA (Ultra-UF)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Quantiles of PCA (Roadway)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5420"/>
            <a:ext cx="4040188" cy="343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34746"/>
            <a:ext cx="4041775" cy="343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75C6E26-5B51-844A-B717-25B1FF9A7A6E}"/>
              </a:ext>
            </a:extLst>
          </p:cNvPr>
          <p:cNvSpPr/>
          <p:nvPr/>
        </p:nvSpPr>
        <p:spPr>
          <a:xfrm>
            <a:off x="3886200" y="6324600"/>
            <a:ext cx="2133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Winter – Spring Data</a:t>
            </a:r>
          </a:p>
        </p:txBody>
      </p:sp>
    </p:spTree>
    <p:extLst>
      <p:ext uri="{BB962C8B-B14F-4D97-AF65-F5344CB8AC3E}">
        <p14:creationId xmlns:p14="http://schemas.microsoft.com/office/powerpoint/2010/main" val="1007136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6" t="16502" r="23333" b="50223"/>
          <a:stretch/>
        </p:blipFill>
        <p:spPr bwMode="auto">
          <a:xfrm>
            <a:off x="0" y="1047751"/>
            <a:ext cx="5450331" cy="284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8959" r="25717" b="50000"/>
          <a:stretch/>
        </p:blipFill>
        <p:spPr bwMode="auto">
          <a:xfrm>
            <a:off x="247650" y="4024441"/>
            <a:ext cx="5314950" cy="268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5951" y="133350"/>
            <a:ext cx="7048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Recent Studies Suggesting Acute Health Effects in Susceptible Populations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1" y="5029200"/>
            <a:ext cx="3238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Exposures Documented with Personal Monitors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4814" y="2228850"/>
            <a:ext cx="3319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Controlled Exposures to Concentrated Ambient Particles</a:t>
            </a:r>
          </a:p>
        </p:txBody>
      </p:sp>
    </p:spTree>
    <p:extLst>
      <p:ext uri="{BB962C8B-B14F-4D97-AF65-F5344CB8AC3E}">
        <p14:creationId xmlns:p14="http://schemas.microsoft.com/office/powerpoint/2010/main" val="4057468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55" y="665093"/>
            <a:ext cx="6192907" cy="6192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1086" y="1422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Southerly Winds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147593" y="633495"/>
            <a:ext cx="13253" cy="1192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70513" y="1045177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Wind</a:t>
            </a:r>
            <a:br>
              <a:rPr lang="en-US" sz="1600" dirty="0"/>
            </a:br>
            <a:r>
              <a:rPr lang="en-US" sz="1600" dirty="0"/>
              <a:t>(majority)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137624" y="2631260"/>
            <a:ext cx="9969" cy="897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74661" y="2895159"/>
            <a:ext cx="87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Aircraft</a:t>
            </a:r>
          </a:p>
        </p:txBody>
      </p:sp>
    </p:spTree>
    <p:extLst>
      <p:ext uri="{BB962C8B-B14F-4D97-AF65-F5344CB8AC3E}">
        <p14:creationId xmlns:p14="http://schemas.microsoft.com/office/powerpoint/2010/main" val="2285868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527" y="532572"/>
            <a:ext cx="6325428" cy="63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1086" y="142284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Northerly Winds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48386" y="1168903"/>
            <a:ext cx="9969" cy="651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81275" y="131022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160332" y="2989366"/>
            <a:ext cx="9970" cy="768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41777" y="3301351"/>
            <a:ext cx="725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Aircraft</a:t>
            </a:r>
          </a:p>
        </p:txBody>
      </p:sp>
    </p:spTree>
    <p:extLst>
      <p:ext uri="{BB962C8B-B14F-4D97-AF65-F5344CB8AC3E}">
        <p14:creationId xmlns:p14="http://schemas.microsoft.com/office/powerpoint/2010/main" val="4263406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B11B5-A157-49C3-9B68-653B804FBA8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1595"/>
            <a:ext cx="8644003" cy="6483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609600"/>
            <a:ext cx="2411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“Fine” Particles</a:t>
            </a:r>
          </a:p>
        </p:txBody>
      </p:sp>
    </p:spTree>
    <p:extLst>
      <p:ext uri="{BB962C8B-B14F-4D97-AF65-F5344CB8AC3E}">
        <p14:creationId xmlns:p14="http://schemas.microsoft.com/office/powerpoint/2010/main" val="708698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niv. of Washington\Desktop\Greg's vistas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2238"/>
            <a:ext cx="6873875" cy="661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88925" y="971550"/>
            <a:ext cx="841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5 </a:t>
            </a:r>
            <a:r>
              <a:rPr lang="en-US" altLang="en-US" sz="1600" dirty="0">
                <a:latin typeface="Symbol" pitchFamily="18" charset="2"/>
              </a:rPr>
              <a:t>m</a:t>
            </a:r>
            <a:r>
              <a:rPr lang="en-US" altLang="en-US" sz="1600" dirty="0"/>
              <a:t>g/m</a:t>
            </a:r>
            <a:r>
              <a:rPr lang="en-US" altLang="en-US" sz="1600" baseline="30000" dirty="0"/>
              <a:t>3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001000" y="1143000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10 </a:t>
            </a:r>
            <a:r>
              <a:rPr lang="en-US" altLang="en-US" sz="1600" dirty="0">
                <a:latin typeface="Symbol" pitchFamily="18" charset="2"/>
              </a:rPr>
              <a:t>m</a:t>
            </a:r>
            <a:r>
              <a:rPr lang="en-US" altLang="en-US" sz="1600" dirty="0"/>
              <a:t>g/m</a:t>
            </a:r>
            <a:r>
              <a:rPr lang="en-US" altLang="en-US" sz="1600" baseline="30000" dirty="0"/>
              <a:t>3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4800" y="3048000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15 </a:t>
            </a:r>
            <a:r>
              <a:rPr lang="en-US" altLang="en-US" sz="1600" dirty="0">
                <a:latin typeface="Symbol" pitchFamily="18" charset="2"/>
              </a:rPr>
              <a:t>m</a:t>
            </a:r>
            <a:r>
              <a:rPr lang="en-US" altLang="en-US" sz="1600" dirty="0"/>
              <a:t>g/m</a:t>
            </a:r>
            <a:r>
              <a:rPr lang="en-US" altLang="en-US" sz="1600" baseline="30000" dirty="0"/>
              <a:t>3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2400" y="5334000"/>
            <a:ext cx="9726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25 </a:t>
            </a:r>
            <a:r>
              <a:rPr lang="en-US" altLang="en-US" sz="1600" dirty="0">
                <a:latin typeface="Symbol" pitchFamily="18" charset="2"/>
              </a:rPr>
              <a:t>m</a:t>
            </a:r>
            <a:r>
              <a:rPr lang="en-US" altLang="en-US" sz="1600" dirty="0"/>
              <a:t>g/m</a:t>
            </a:r>
            <a:r>
              <a:rPr lang="en-US" altLang="en-US" sz="1600" baseline="30000" dirty="0"/>
              <a:t>3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924800" y="3200400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20 </a:t>
            </a:r>
            <a:r>
              <a:rPr lang="en-US" altLang="en-US" sz="1600" dirty="0">
                <a:latin typeface="Symbol" pitchFamily="18" charset="2"/>
              </a:rPr>
              <a:t>m</a:t>
            </a:r>
            <a:r>
              <a:rPr lang="en-US" altLang="en-US" sz="1600" dirty="0"/>
              <a:t>g/m</a:t>
            </a:r>
            <a:r>
              <a:rPr lang="en-US" altLang="en-US" sz="1600" baseline="30000" dirty="0"/>
              <a:t>3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068769" y="5363736"/>
            <a:ext cx="9726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35 </a:t>
            </a:r>
            <a:r>
              <a:rPr lang="en-US" altLang="en-US" sz="1600" dirty="0">
                <a:latin typeface="Symbol" pitchFamily="18" charset="2"/>
              </a:rPr>
              <a:t>m</a:t>
            </a:r>
            <a:r>
              <a:rPr lang="en-US" altLang="en-US" sz="1600" dirty="0"/>
              <a:t>g/m</a:t>
            </a:r>
            <a:r>
              <a:rPr lang="en-US" altLang="en-US" sz="16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644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473" y="2374751"/>
            <a:ext cx="8229600" cy="798756"/>
          </a:xfrm>
        </p:spPr>
        <p:txBody>
          <a:bodyPr>
            <a:noAutofit/>
          </a:bodyPr>
          <a:lstStyle/>
          <a:p>
            <a:r>
              <a:rPr lang="en-US" dirty="0"/>
              <a:t>Health Effects more uncertain compared to PM</a:t>
            </a:r>
            <a:r>
              <a:rPr lang="en-US" baseline="-25000" dirty="0"/>
              <a:t>2.5</a:t>
            </a:r>
            <a:r>
              <a:rPr lang="en-US" dirty="0"/>
              <a:t> ,but </a:t>
            </a:r>
            <a:r>
              <a:rPr lang="en-US" dirty="0" smtClean="0"/>
              <a:t>a growing </a:t>
            </a:r>
            <a:r>
              <a:rPr lang="en-US" dirty="0"/>
              <a:t>body of evidence</a:t>
            </a:r>
            <a:endParaRPr lang="en-US" baseline="-25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8714" y="3688978"/>
            <a:ext cx="8321041" cy="1216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Diesel Engines emit ultrafine particles resulting in elevated levels near major roadways (within 200 meters downwind)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230" y="1139416"/>
            <a:ext cx="8317813" cy="839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Ultrafine Particles unregulated but potentially important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7870" y="167841"/>
            <a:ext cx="5991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Ultrafine 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 (UFPs)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238" y="5329143"/>
            <a:ext cx="8313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Jet aircraft emissions emit “ultra-ultra fine” </a:t>
            </a:r>
            <a:r>
              <a:rPr lang="en-US" sz="3200" dirty="0" smtClean="0"/>
              <a:t>particles (&lt; 30 nanometers)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377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854" y="245326"/>
            <a:ext cx="7025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Occupational exposures to UFP are known to be high in some settings.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084" y="6244682"/>
            <a:ext cx="741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Moller et al (2014) PLoS ONE 9(9): e106671, doi:10.137/journal.pone.006671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153295"/>
            <a:ext cx="23306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map of personal exposure concentrations for workers at the Copenhagen airport in Autumn of 2012 is shown at right.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3"/>
          <a:stretch/>
        </p:blipFill>
        <p:spPr bwMode="auto">
          <a:xfrm>
            <a:off x="2410531" y="1349298"/>
            <a:ext cx="6669206" cy="465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4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18685" r="30450" b="44975"/>
          <a:stretch/>
        </p:blipFill>
        <p:spPr bwMode="auto">
          <a:xfrm>
            <a:off x="1213424" y="1434948"/>
            <a:ext cx="3439052" cy="30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154620"/>
            <a:ext cx="517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Hudda et al, ES&amp;T 2014; Hudda and Fruin, ES&amp;T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103" y="1681498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r>
              <a:rPr lang="en-US" dirty="0"/>
              <a:t>/cc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537" y="4637272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Particle size between ~10 and 30 nm diameter are </a:t>
            </a:r>
            <a:r>
              <a:rPr lang="en-US" sz="2800" dirty="0" smtClean="0">
                <a:solidFill>
                  <a:srgbClr val="FF0000"/>
                </a:solidFill>
              </a:rPr>
              <a:t>still present </a:t>
            </a:r>
            <a:r>
              <a:rPr lang="en-US" sz="2800" dirty="0">
                <a:solidFill>
                  <a:srgbClr val="FF0000"/>
                </a:solidFill>
              </a:rPr>
              <a:t>at high concentrations at ground level 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at </a:t>
            </a:r>
            <a:r>
              <a:rPr lang="en-US" sz="2800" dirty="0">
                <a:solidFill>
                  <a:srgbClr val="FF0000"/>
                </a:solidFill>
              </a:rPr>
              <a:t>16 km downwind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1768362"/>
            <a:ext cx="2834869" cy="1889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4555" y="281516"/>
            <a:ext cx="6197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“Ultra-Ultrafine” Particles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6322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selection of cities with published studies of airport UFP impacts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00200" y="1905000"/>
          <a:ext cx="62484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0"/>
                <a:gridCol w="2256366"/>
                <a:gridCol w="1909234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Distance</a:t>
                      </a:r>
                      <a:r>
                        <a:rPr lang="en-US" baseline="0" dirty="0" smtClean="0"/>
                        <a:t> from airport </a:t>
                      </a:r>
                      <a:r>
                        <a:rPr lang="en-US" dirty="0" smtClean="0"/>
                        <a:t>to monitoring site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&lt; 1km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 to 10 km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&gt; 10 km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Tianjin,</a:t>
                      </a:r>
                      <a:r>
                        <a:rPr lang="en-US" baseline="0" dirty="0" smtClean="0"/>
                        <a:t> 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London, England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Los Angeles, CA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Rome, 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Los Angeles,</a:t>
                      </a:r>
                      <a:r>
                        <a:rPr lang="en-US" baseline="0" dirty="0" smtClean="0"/>
                        <a:t> 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Amsterdam,</a:t>
                      </a:r>
                      <a:r>
                        <a:rPr lang="en-US" baseline="0" dirty="0" smtClean="0"/>
                        <a:t> NL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Venice, 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Norwich, England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Atlanta, GA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Taipei,</a:t>
                      </a:r>
                      <a:r>
                        <a:rPr lang="en-US" baseline="0" dirty="0" smtClean="0"/>
                        <a:t> Taiwan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Boston, 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 York,</a:t>
                      </a:r>
                      <a:r>
                        <a:rPr lang="en-US" baseline="0" dirty="0" smtClean="0"/>
                        <a:t> NY*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Oakland,</a:t>
                      </a:r>
                      <a:r>
                        <a:rPr lang="en-US" baseline="0" dirty="0" smtClean="0"/>
                        <a:t> 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Warwick, 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Santa Monica,</a:t>
                      </a:r>
                      <a:r>
                        <a:rPr lang="en-US" baseline="0" dirty="0" smtClean="0"/>
                        <a:t>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32871" y="5019368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*La Guardia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5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635" y="3733800"/>
            <a:ext cx="8493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Randomized crossover study of 22 non-smoking adults with mild to moderate asthma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2-hr scripted, mild walking activity both inside and outside of the high LAX UFP impact zone (avg. difference ~30,000 /cc)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Mean particle size at LAX impact zone was 29 nm</a:t>
            </a:r>
          </a:p>
          <a:p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i="1" dirty="0"/>
              <a:t>“We found significant increases in markers of systemic inflammation associated with ‘Airport UFPs’ </a:t>
            </a:r>
            <a:r>
              <a:rPr lang="en-US" sz="1600" i="1" dirty="0" smtClean="0"/>
              <a:t>and </a:t>
            </a:r>
            <a:r>
              <a:rPr lang="en-US" sz="1600" i="1" dirty="0"/>
              <a:t>‘Traffic’ </a:t>
            </a:r>
            <a:r>
              <a:rPr lang="en-US" sz="1600" i="1" dirty="0" smtClean="0"/>
              <a:t>exposure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1E17FF-4031-46E7-8046-9AF857AEB69F}"/>
              </a:ext>
            </a:extLst>
          </p:cNvPr>
          <p:cNvSpPr/>
          <p:nvPr/>
        </p:nvSpPr>
        <p:spPr>
          <a:xfrm>
            <a:off x="6115050" y="1943100"/>
            <a:ext cx="8001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0697FB-11A3-E74F-973D-846B665B4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797922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1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" y="33855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UFP Monitoring Instruments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19069" y="1169831"/>
            <a:ext cx="7250805" cy="1045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Increasing Reliability &amp; Cost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54" y="2581015"/>
            <a:ext cx="186531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58" y="3064231"/>
            <a:ext cx="1546278" cy="163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ttp://www.tsi.com/uploadedImages/_Site_Root/Products/Particle_Counters/Condensation_Particle_Counters/300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89" y="3063732"/>
            <a:ext cx="1907193" cy="16801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567001" y="4917233"/>
            <a:ext cx="225042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Scanning Mobility Particle Sizer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Water-based CPC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Electrostatic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2nm – 1000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&gt;100 size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15 second readings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43704" y="4965634"/>
            <a:ext cx="1863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Nanoscan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Alcohol-based CPC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Electrostatic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10nm – 300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16 size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1-minute readings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56757" y="4735478"/>
            <a:ext cx="20099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Condensation Particle Counter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Alcohol-based CPC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&gt; 7nm total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No 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 second readings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8" y="2939142"/>
            <a:ext cx="1535321" cy="188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4496" y="4822564"/>
            <a:ext cx="2009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DiSC mini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Electrostatic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10 nm – 300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Average size &amp; total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 second readings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6358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9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MOV-UP Study</a:t>
            </a:r>
            <a:br>
              <a:rPr lang="en-US" dirty="0"/>
            </a:br>
            <a:r>
              <a:rPr lang="en-US" sz="2700" dirty="0"/>
              <a:t> Mobile ObserVations of Ultrafine Particles (MOV-UP) Study </a:t>
            </a:r>
          </a:p>
        </p:txBody>
      </p:sp>
      <p:pic>
        <p:nvPicPr>
          <p:cNvPr id="4" name="Picture 2" descr="F:\field work photos\IMG_2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96" y="2103784"/>
            <a:ext cx="4563162" cy="34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field work photos\IMG_2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58" y="2103784"/>
            <a:ext cx="2566779" cy="34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233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797</Words>
  <Application>Microsoft Office PowerPoint</Application>
  <PresentationFormat>On-screen Show (4:3)</PresentationFormat>
  <Paragraphs>160</Paragraphs>
  <Slides>29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Ambient Ultrafine Particles  Near Sea-Tac Airport</vt:lpstr>
      <vt:lpstr>PowerPoint Presentation</vt:lpstr>
      <vt:lpstr>PowerPoint Presentation</vt:lpstr>
      <vt:lpstr>PowerPoint Presentation</vt:lpstr>
      <vt:lpstr>PowerPoint Presentation</vt:lpstr>
      <vt:lpstr>A selection of cities with published studies of airport UFP impacts</vt:lpstr>
      <vt:lpstr>PowerPoint Presentation</vt:lpstr>
      <vt:lpstr>UFP Monitoring Instruments</vt:lpstr>
      <vt:lpstr>MOV-UP Study  Mobile ObserVations of Ultrafine Particles (MOV-UP) Study </vt:lpstr>
      <vt:lpstr>Instruments used in mobile and fixed location sampling</vt:lpstr>
      <vt:lpstr>PowerPoint Presentation</vt:lpstr>
      <vt:lpstr>“Roadway” Feature</vt:lpstr>
      <vt:lpstr> “Ultra-UFP” Feature</vt:lpstr>
      <vt:lpstr>“Ultra-UF” Feature Winds from the SOUTH </vt:lpstr>
      <vt:lpstr>“Ultra-UF” Feature Winds from the NORTH </vt:lpstr>
      <vt:lpstr>Monitoring Locations: Schools</vt:lpstr>
      <vt:lpstr>PowerPoint Presentation</vt:lpstr>
      <vt:lpstr>PowerPoint Presentation</vt:lpstr>
      <vt:lpstr>Summary</vt:lpstr>
      <vt:lpstr>PowerPoint Presentation</vt:lpstr>
      <vt:lpstr>PowerPoint Presentation</vt:lpstr>
      <vt:lpstr>Supplemental Slides  (if questions arise)</vt:lpstr>
      <vt:lpstr>New Beacon Hill Study</vt:lpstr>
      <vt:lpstr>Emission Factors # Particles/[CO2]mass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Larson</dc:creator>
  <cp:lastModifiedBy>Tim Larson</cp:lastModifiedBy>
  <cp:revision>35</cp:revision>
  <dcterms:created xsi:type="dcterms:W3CDTF">2019-03-28T18:03:31Z</dcterms:created>
  <dcterms:modified xsi:type="dcterms:W3CDTF">2019-04-01T14:28:43Z</dcterms:modified>
</cp:coreProperties>
</file>