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2" r:id="rId3"/>
    <p:sldId id="261" r:id="rId4"/>
    <p:sldId id="259" r:id="rId5"/>
    <p:sldId id="275" r:id="rId6"/>
    <p:sldId id="274" r:id="rId7"/>
    <p:sldId id="271" r:id="rId8"/>
    <p:sldId id="263" r:id="rId9"/>
    <p:sldId id="266" r:id="rId10"/>
    <p:sldId id="276"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671" autoAdjust="0"/>
  </p:normalViewPr>
  <p:slideViewPr>
    <p:cSldViewPr snapToGrid="0">
      <p:cViewPr>
        <p:scale>
          <a:sx n="63" d="100"/>
          <a:sy n="63" d="100"/>
        </p:scale>
        <p:origin x="-6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A0B2D-2DCA-4A32-8993-0B9148803C10}" type="doc">
      <dgm:prSet loTypeId="urn:microsoft.com/office/officeart/2005/8/layout/hChevron3" loCatId="process" qsTypeId="urn:microsoft.com/office/officeart/2005/8/quickstyle/simple1" qsCatId="simple" csTypeId="urn:microsoft.com/office/officeart/2005/8/colors/accent1_2" csCatId="accent1" phldr="1"/>
      <dgm:spPr/>
    </dgm:pt>
    <dgm:pt modelId="{25227E84-3EFF-4C22-A725-0F5D93A2811C}">
      <dgm:prSet phldrT="[Text]" custT="1"/>
      <dgm:spPr>
        <a:solidFill>
          <a:schemeClr val="tx1">
            <a:lumMod val="50000"/>
          </a:schemeClr>
        </a:solidFill>
      </dgm:spPr>
      <dgm:t>
        <a:bodyPr/>
        <a:lstStyle/>
        <a:p>
          <a:pPr algn="ctr"/>
          <a:r>
            <a:rPr lang="en-US" sz="1350" dirty="0"/>
            <a:t>FAA notifies </a:t>
          </a:r>
          <a:br>
            <a:rPr lang="en-US" sz="1350" dirty="0"/>
          </a:br>
          <a:r>
            <a:rPr lang="en-US" sz="1350" dirty="0"/>
            <a:t>communities of eligibility for “designated community” status</a:t>
          </a:r>
        </a:p>
      </dgm:t>
    </dgm:pt>
    <dgm:pt modelId="{267B2AD1-CB1E-4BEF-8A96-09E01CE41246}" type="parTrans" cxnId="{84D9E560-D5FB-4FF0-9E00-9C2697C8CF17}">
      <dgm:prSet/>
      <dgm:spPr/>
      <dgm:t>
        <a:bodyPr/>
        <a:lstStyle/>
        <a:p>
          <a:endParaRPr lang="en-US"/>
        </a:p>
      </dgm:t>
    </dgm:pt>
    <dgm:pt modelId="{0214598D-48D8-4354-A78E-84BFBE3334B5}" type="sibTrans" cxnId="{84D9E560-D5FB-4FF0-9E00-9C2697C8CF17}">
      <dgm:prSet/>
      <dgm:spPr/>
      <dgm:t>
        <a:bodyPr/>
        <a:lstStyle/>
        <a:p>
          <a:endParaRPr lang="en-US"/>
        </a:p>
      </dgm:t>
    </dgm:pt>
    <dgm:pt modelId="{4F0AEEDB-6D39-44A8-AC9F-0E1BCA7E85FC}">
      <dgm:prSet phldrT="[Text]" custT="1"/>
      <dgm:spPr>
        <a:solidFill>
          <a:schemeClr val="tx1">
            <a:lumMod val="50000"/>
          </a:schemeClr>
        </a:solidFill>
      </dgm:spPr>
      <dgm:t>
        <a:bodyPr/>
        <a:lstStyle/>
        <a:p>
          <a:pPr algn="ctr"/>
          <a:r>
            <a:rPr lang="en-US" sz="1350" dirty="0"/>
            <a:t>Designated community selects board members </a:t>
          </a:r>
        </a:p>
      </dgm:t>
    </dgm:pt>
    <dgm:pt modelId="{3731F375-E635-458D-A24D-3BBCBC1A0145}" type="parTrans" cxnId="{4D6F6198-670F-45E8-AB8D-BBBD16B6444E}">
      <dgm:prSet/>
      <dgm:spPr/>
      <dgm:t>
        <a:bodyPr/>
        <a:lstStyle/>
        <a:p>
          <a:endParaRPr lang="en-US"/>
        </a:p>
      </dgm:t>
    </dgm:pt>
    <dgm:pt modelId="{E49296D8-A473-4D6A-90A9-5E6D3717A1C3}" type="sibTrans" cxnId="{4D6F6198-670F-45E8-AB8D-BBBD16B6444E}">
      <dgm:prSet/>
      <dgm:spPr/>
      <dgm:t>
        <a:bodyPr/>
        <a:lstStyle/>
        <a:p>
          <a:endParaRPr lang="en-US"/>
        </a:p>
      </dgm:t>
    </dgm:pt>
    <dgm:pt modelId="{B48A5B1F-7394-40AB-9C32-4D003595CECF}">
      <dgm:prSet phldrT="[Text]" custT="1"/>
      <dgm:spPr>
        <a:solidFill>
          <a:schemeClr val="tx1">
            <a:lumMod val="50000"/>
          </a:schemeClr>
        </a:solidFill>
      </dgm:spPr>
      <dgm:t>
        <a:bodyPr/>
        <a:lstStyle/>
        <a:p>
          <a:pPr algn="ctr"/>
          <a:r>
            <a:rPr lang="en-US" sz="1400" dirty="0"/>
            <a:t>Board Meetings</a:t>
          </a:r>
        </a:p>
      </dgm:t>
    </dgm:pt>
    <dgm:pt modelId="{98B15BA3-4E6B-47F4-88F2-E52D2A7D16C3}" type="parTrans" cxnId="{79D57645-A468-46E2-B2A1-85E5B202980B}">
      <dgm:prSet/>
      <dgm:spPr/>
      <dgm:t>
        <a:bodyPr/>
        <a:lstStyle/>
        <a:p>
          <a:endParaRPr lang="en-US"/>
        </a:p>
      </dgm:t>
    </dgm:pt>
    <dgm:pt modelId="{E7280A6F-410E-4390-B779-86E4136463DC}" type="sibTrans" cxnId="{79D57645-A468-46E2-B2A1-85E5B202980B}">
      <dgm:prSet/>
      <dgm:spPr/>
      <dgm:t>
        <a:bodyPr/>
        <a:lstStyle/>
        <a:p>
          <a:endParaRPr lang="en-US"/>
        </a:p>
      </dgm:t>
    </dgm:pt>
    <dgm:pt modelId="{4EEE1D2D-1715-4478-98CD-A7047846A259}">
      <dgm:prSet phldrT="[Text]" custT="1"/>
      <dgm:spPr>
        <a:solidFill>
          <a:schemeClr val="tx1">
            <a:lumMod val="50000"/>
          </a:schemeClr>
        </a:solidFill>
      </dgm:spPr>
      <dgm:t>
        <a:bodyPr/>
        <a:lstStyle/>
        <a:p>
          <a:pPr algn="ctr"/>
          <a:r>
            <a:rPr lang="en-US" sz="1400" dirty="0"/>
            <a:t>Study or Report</a:t>
          </a:r>
        </a:p>
      </dgm:t>
    </dgm:pt>
    <dgm:pt modelId="{53444825-BFD5-46D2-A6A4-2DDB92AD6F92}" type="parTrans" cxnId="{AD9C4695-77C2-45CA-A23C-F00511F1E867}">
      <dgm:prSet/>
      <dgm:spPr/>
      <dgm:t>
        <a:bodyPr/>
        <a:lstStyle/>
        <a:p>
          <a:endParaRPr lang="en-US"/>
        </a:p>
      </dgm:t>
    </dgm:pt>
    <dgm:pt modelId="{A221C9C3-502C-4E87-BA6C-847F01C56160}" type="sibTrans" cxnId="{AD9C4695-77C2-45CA-A23C-F00511F1E867}">
      <dgm:prSet/>
      <dgm:spPr/>
      <dgm:t>
        <a:bodyPr/>
        <a:lstStyle/>
        <a:p>
          <a:endParaRPr lang="en-US"/>
        </a:p>
      </dgm:t>
    </dgm:pt>
    <dgm:pt modelId="{69BE9D2F-301B-470F-B95E-B6D02828B0FD}">
      <dgm:prSet phldrT="[Text]" custT="1"/>
      <dgm:spPr>
        <a:solidFill>
          <a:schemeClr val="tx1">
            <a:lumMod val="50000"/>
          </a:schemeClr>
        </a:solidFill>
      </dgm:spPr>
      <dgm:t>
        <a:bodyPr/>
        <a:lstStyle/>
        <a:p>
          <a:pPr algn="ctr"/>
          <a:r>
            <a:rPr lang="en-US" sz="1350" dirty="0"/>
            <a:t>Action Plan</a:t>
          </a:r>
        </a:p>
      </dgm:t>
    </dgm:pt>
    <dgm:pt modelId="{EA3D1AF5-C6E4-4ADA-BFB8-5D745F08C76E}" type="parTrans" cxnId="{69F8C9A9-F898-421D-9165-63F45E3F2432}">
      <dgm:prSet/>
      <dgm:spPr/>
      <dgm:t>
        <a:bodyPr/>
        <a:lstStyle/>
        <a:p>
          <a:endParaRPr lang="en-US"/>
        </a:p>
      </dgm:t>
    </dgm:pt>
    <dgm:pt modelId="{932579B5-A1C6-40D9-8AC7-D4880631E865}" type="sibTrans" cxnId="{69F8C9A9-F898-421D-9165-63F45E3F2432}">
      <dgm:prSet/>
      <dgm:spPr/>
      <dgm:t>
        <a:bodyPr/>
        <a:lstStyle/>
        <a:p>
          <a:endParaRPr lang="en-US"/>
        </a:p>
      </dgm:t>
    </dgm:pt>
    <dgm:pt modelId="{0F22E7E2-AE5F-4F45-A63A-BA10D813EA56}">
      <dgm:prSet phldrT="[Text]" custT="1"/>
      <dgm:spPr>
        <a:solidFill>
          <a:schemeClr val="tx1">
            <a:lumMod val="50000"/>
          </a:schemeClr>
        </a:solidFill>
      </dgm:spPr>
      <dgm:t>
        <a:bodyPr/>
        <a:lstStyle/>
        <a:p>
          <a:r>
            <a:rPr lang="en-US" sz="1350" dirty="0"/>
            <a:t>Grants for Mitigation Funds</a:t>
          </a:r>
        </a:p>
      </dgm:t>
    </dgm:pt>
    <dgm:pt modelId="{96602442-2DBA-48D0-9000-7DE7F5C6AD2F}" type="parTrans" cxnId="{751B16B0-9B1C-4A4D-80FA-AE48239985A5}">
      <dgm:prSet/>
      <dgm:spPr/>
      <dgm:t>
        <a:bodyPr/>
        <a:lstStyle/>
        <a:p>
          <a:endParaRPr lang="en-US"/>
        </a:p>
      </dgm:t>
    </dgm:pt>
    <dgm:pt modelId="{34301FB2-9744-4FA0-9C15-B046AAB87AD2}" type="sibTrans" cxnId="{751B16B0-9B1C-4A4D-80FA-AE48239985A5}">
      <dgm:prSet/>
      <dgm:spPr/>
      <dgm:t>
        <a:bodyPr/>
        <a:lstStyle/>
        <a:p>
          <a:endParaRPr lang="en-US"/>
        </a:p>
      </dgm:t>
    </dgm:pt>
    <dgm:pt modelId="{856B18F6-99AC-4E52-86AD-54E3EC31EB51}" type="pres">
      <dgm:prSet presAssocID="{A11A0B2D-2DCA-4A32-8993-0B9148803C10}" presName="Name0" presStyleCnt="0">
        <dgm:presLayoutVars>
          <dgm:dir/>
          <dgm:resizeHandles val="exact"/>
        </dgm:presLayoutVars>
      </dgm:prSet>
      <dgm:spPr/>
    </dgm:pt>
    <dgm:pt modelId="{44DD181C-15C6-44FC-86BC-52FBD24B874C}" type="pres">
      <dgm:prSet presAssocID="{25227E84-3EFF-4C22-A725-0F5D93A2811C}" presName="parTxOnly" presStyleLbl="node1" presStyleIdx="0" presStyleCnt="6" custScaleX="640905" custScaleY="615881" custLinFactX="18010" custLinFactNeighborX="100000" custLinFactNeighborY="-74869">
        <dgm:presLayoutVars>
          <dgm:bulletEnabled val="1"/>
        </dgm:presLayoutVars>
      </dgm:prSet>
      <dgm:spPr/>
      <dgm:t>
        <a:bodyPr/>
        <a:lstStyle/>
        <a:p>
          <a:endParaRPr lang="en-US"/>
        </a:p>
      </dgm:t>
    </dgm:pt>
    <dgm:pt modelId="{3F020040-734B-4F9A-8B2E-BDAB363E0E3F}" type="pres">
      <dgm:prSet presAssocID="{0214598D-48D8-4354-A78E-84BFBE3334B5}" presName="parSpace" presStyleCnt="0"/>
      <dgm:spPr/>
    </dgm:pt>
    <dgm:pt modelId="{7E41430E-E5D5-4B6A-86B8-36505104EBDC}" type="pres">
      <dgm:prSet presAssocID="{4F0AEEDB-6D39-44A8-AC9F-0E1BCA7E85FC}" presName="parTxOnly" presStyleLbl="node1" presStyleIdx="1" presStyleCnt="6" custScaleX="570927" custScaleY="588684" custLinFactX="-12663" custLinFactNeighborX="-100000" custLinFactNeighborY="-75273">
        <dgm:presLayoutVars>
          <dgm:bulletEnabled val="1"/>
        </dgm:presLayoutVars>
      </dgm:prSet>
      <dgm:spPr/>
      <dgm:t>
        <a:bodyPr/>
        <a:lstStyle/>
        <a:p>
          <a:endParaRPr lang="en-US"/>
        </a:p>
      </dgm:t>
    </dgm:pt>
    <dgm:pt modelId="{9EDC398F-BE15-4B01-B083-82E2B278AB84}" type="pres">
      <dgm:prSet presAssocID="{E49296D8-A473-4D6A-90A9-5E6D3717A1C3}" presName="parSpace" presStyleCnt="0"/>
      <dgm:spPr/>
    </dgm:pt>
    <dgm:pt modelId="{565DD10C-04A5-4B79-946A-26CC68C23465}" type="pres">
      <dgm:prSet presAssocID="{B48A5B1F-7394-40AB-9C32-4D003595CECF}" presName="parTxOnly" presStyleLbl="node1" presStyleIdx="2" presStyleCnt="6" custScaleX="514124" custScaleY="615109" custLinFactX="-88732" custLinFactNeighborX="-100000" custLinFactNeighborY="-76407">
        <dgm:presLayoutVars>
          <dgm:bulletEnabled val="1"/>
        </dgm:presLayoutVars>
      </dgm:prSet>
      <dgm:spPr/>
      <dgm:t>
        <a:bodyPr/>
        <a:lstStyle/>
        <a:p>
          <a:endParaRPr lang="en-US"/>
        </a:p>
      </dgm:t>
    </dgm:pt>
    <dgm:pt modelId="{CECFBA41-6D65-4A0F-BB5E-C3EDBAB77B46}" type="pres">
      <dgm:prSet presAssocID="{E7280A6F-410E-4390-B779-86E4136463DC}" presName="parSpace" presStyleCnt="0"/>
      <dgm:spPr/>
    </dgm:pt>
    <dgm:pt modelId="{FA7282DD-0DAA-4CC4-BE28-697967058349}" type="pres">
      <dgm:prSet presAssocID="{4EEE1D2D-1715-4478-98CD-A7047846A259}" presName="parTxOnly" presStyleLbl="node1" presStyleIdx="3" presStyleCnt="6" custScaleX="425294" custScaleY="616187" custLinFactX="-140399" custLinFactNeighborX="-200000" custLinFactNeighborY="-74481">
        <dgm:presLayoutVars>
          <dgm:bulletEnabled val="1"/>
        </dgm:presLayoutVars>
      </dgm:prSet>
      <dgm:spPr/>
      <dgm:t>
        <a:bodyPr/>
        <a:lstStyle/>
        <a:p>
          <a:endParaRPr lang="en-US"/>
        </a:p>
      </dgm:t>
    </dgm:pt>
    <dgm:pt modelId="{76631098-0B07-44D2-9008-EB46796EABE0}" type="pres">
      <dgm:prSet presAssocID="{A221C9C3-502C-4E87-BA6C-847F01C56160}" presName="parSpace" presStyleCnt="0"/>
      <dgm:spPr/>
    </dgm:pt>
    <dgm:pt modelId="{C58E4320-40FD-4A70-9A0C-4BC91F64D708}" type="pres">
      <dgm:prSet presAssocID="{69BE9D2F-301B-470F-B95E-B6D02828B0FD}" presName="parTxOnly" presStyleLbl="node1" presStyleIdx="4" presStyleCnt="6" custScaleX="418762" custScaleY="603473" custLinFactX="-200000" custLinFactNeighborX="-241170" custLinFactNeighborY="-72470">
        <dgm:presLayoutVars>
          <dgm:bulletEnabled val="1"/>
        </dgm:presLayoutVars>
      </dgm:prSet>
      <dgm:spPr/>
      <dgm:t>
        <a:bodyPr/>
        <a:lstStyle/>
        <a:p>
          <a:endParaRPr lang="en-US"/>
        </a:p>
      </dgm:t>
    </dgm:pt>
    <dgm:pt modelId="{C3B1FB38-E87A-4221-AA86-B2419491EBFF}" type="pres">
      <dgm:prSet presAssocID="{932579B5-A1C6-40D9-8AC7-D4880631E865}" presName="parSpace" presStyleCnt="0"/>
      <dgm:spPr/>
    </dgm:pt>
    <dgm:pt modelId="{E2CA0056-E567-4401-81EB-22365560E7B2}" type="pres">
      <dgm:prSet presAssocID="{0F22E7E2-AE5F-4F45-A63A-BA10D813EA56}" presName="parTxOnly" presStyleLbl="node1" presStyleIdx="5" presStyleCnt="6" custScaleX="522572" custScaleY="594392" custLinFactX="-257921" custLinFactNeighborX="-300000" custLinFactNeighborY="-74285">
        <dgm:presLayoutVars>
          <dgm:bulletEnabled val="1"/>
        </dgm:presLayoutVars>
      </dgm:prSet>
      <dgm:spPr/>
      <dgm:t>
        <a:bodyPr/>
        <a:lstStyle/>
        <a:p>
          <a:endParaRPr lang="en-US"/>
        </a:p>
      </dgm:t>
    </dgm:pt>
  </dgm:ptLst>
  <dgm:cxnLst>
    <dgm:cxn modelId="{C81B1340-F9EB-4C48-92B5-DA4079B42BB6}" type="presOf" srcId="{0F22E7E2-AE5F-4F45-A63A-BA10D813EA56}" destId="{E2CA0056-E567-4401-81EB-22365560E7B2}" srcOrd="0" destOrd="0" presId="urn:microsoft.com/office/officeart/2005/8/layout/hChevron3"/>
    <dgm:cxn modelId="{552AF6A5-1DEB-40FA-A273-D008EC705DD9}" type="presOf" srcId="{A11A0B2D-2DCA-4A32-8993-0B9148803C10}" destId="{856B18F6-99AC-4E52-86AD-54E3EC31EB51}" srcOrd="0" destOrd="0" presId="urn:microsoft.com/office/officeart/2005/8/layout/hChevron3"/>
    <dgm:cxn modelId="{12CB9DE8-6267-48C0-AC55-A620A0E646E2}" type="presOf" srcId="{B48A5B1F-7394-40AB-9C32-4D003595CECF}" destId="{565DD10C-04A5-4B79-946A-26CC68C23465}" srcOrd="0" destOrd="0" presId="urn:microsoft.com/office/officeart/2005/8/layout/hChevron3"/>
    <dgm:cxn modelId="{79D57645-A468-46E2-B2A1-85E5B202980B}" srcId="{A11A0B2D-2DCA-4A32-8993-0B9148803C10}" destId="{B48A5B1F-7394-40AB-9C32-4D003595CECF}" srcOrd="2" destOrd="0" parTransId="{98B15BA3-4E6B-47F4-88F2-E52D2A7D16C3}" sibTransId="{E7280A6F-410E-4390-B779-86E4136463DC}"/>
    <dgm:cxn modelId="{751B16B0-9B1C-4A4D-80FA-AE48239985A5}" srcId="{A11A0B2D-2DCA-4A32-8993-0B9148803C10}" destId="{0F22E7E2-AE5F-4F45-A63A-BA10D813EA56}" srcOrd="5" destOrd="0" parTransId="{96602442-2DBA-48D0-9000-7DE7F5C6AD2F}" sibTransId="{34301FB2-9744-4FA0-9C15-B046AAB87AD2}"/>
    <dgm:cxn modelId="{BE7F5516-68F8-4F09-B646-ACD4F9483A54}" type="presOf" srcId="{25227E84-3EFF-4C22-A725-0F5D93A2811C}" destId="{44DD181C-15C6-44FC-86BC-52FBD24B874C}" srcOrd="0" destOrd="0" presId="urn:microsoft.com/office/officeart/2005/8/layout/hChevron3"/>
    <dgm:cxn modelId="{AD9C4695-77C2-45CA-A23C-F00511F1E867}" srcId="{A11A0B2D-2DCA-4A32-8993-0B9148803C10}" destId="{4EEE1D2D-1715-4478-98CD-A7047846A259}" srcOrd="3" destOrd="0" parTransId="{53444825-BFD5-46D2-A6A4-2DDB92AD6F92}" sibTransId="{A221C9C3-502C-4E87-BA6C-847F01C56160}"/>
    <dgm:cxn modelId="{70B53914-0638-40AA-B81F-93BD5C867A6A}" type="presOf" srcId="{4F0AEEDB-6D39-44A8-AC9F-0E1BCA7E85FC}" destId="{7E41430E-E5D5-4B6A-86B8-36505104EBDC}" srcOrd="0" destOrd="0" presId="urn:microsoft.com/office/officeart/2005/8/layout/hChevron3"/>
    <dgm:cxn modelId="{7364B162-800E-4EB9-85C4-A990F4E52D73}" type="presOf" srcId="{4EEE1D2D-1715-4478-98CD-A7047846A259}" destId="{FA7282DD-0DAA-4CC4-BE28-697967058349}" srcOrd="0" destOrd="0" presId="urn:microsoft.com/office/officeart/2005/8/layout/hChevron3"/>
    <dgm:cxn modelId="{69F8C9A9-F898-421D-9165-63F45E3F2432}" srcId="{A11A0B2D-2DCA-4A32-8993-0B9148803C10}" destId="{69BE9D2F-301B-470F-B95E-B6D02828B0FD}" srcOrd="4" destOrd="0" parTransId="{EA3D1AF5-C6E4-4ADA-BFB8-5D745F08C76E}" sibTransId="{932579B5-A1C6-40D9-8AC7-D4880631E865}"/>
    <dgm:cxn modelId="{E1D16230-560C-4A3E-AEC8-8F807AB1AD2E}" type="presOf" srcId="{69BE9D2F-301B-470F-B95E-B6D02828B0FD}" destId="{C58E4320-40FD-4A70-9A0C-4BC91F64D708}" srcOrd="0" destOrd="0" presId="urn:microsoft.com/office/officeart/2005/8/layout/hChevron3"/>
    <dgm:cxn modelId="{4D6F6198-670F-45E8-AB8D-BBBD16B6444E}" srcId="{A11A0B2D-2DCA-4A32-8993-0B9148803C10}" destId="{4F0AEEDB-6D39-44A8-AC9F-0E1BCA7E85FC}" srcOrd="1" destOrd="0" parTransId="{3731F375-E635-458D-A24D-3BBCBC1A0145}" sibTransId="{E49296D8-A473-4D6A-90A9-5E6D3717A1C3}"/>
    <dgm:cxn modelId="{84D9E560-D5FB-4FF0-9E00-9C2697C8CF17}" srcId="{A11A0B2D-2DCA-4A32-8993-0B9148803C10}" destId="{25227E84-3EFF-4C22-A725-0F5D93A2811C}" srcOrd="0" destOrd="0" parTransId="{267B2AD1-CB1E-4BEF-8A96-09E01CE41246}" sibTransId="{0214598D-48D8-4354-A78E-84BFBE3334B5}"/>
    <dgm:cxn modelId="{D8BEC4A0-DD7E-4EF7-BE48-43AF228E6E15}" type="presParOf" srcId="{856B18F6-99AC-4E52-86AD-54E3EC31EB51}" destId="{44DD181C-15C6-44FC-86BC-52FBD24B874C}" srcOrd="0" destOrd="0" presId="urn:microsoft.com/office/officeart/2005/8/layout/hChevron3"/>
    <dgm:cxn modelId="{3B4AD1C5-C7A1-4FEF-A239-60CC35591181}" type="presParOf" srcId="{856B18F6-99AC-4E52-86AD-54E3EC31EB51}" destId="{3F020040-734B-4F9A-8B2E-BDAB363E0E3F}" srcOrd="1" destOrd="0" presId="urn:microsoft.com/office/officeart/2005/8/layout/hChevron3"/>
    <dgm:cxn modelId="{5C730196-184C-4086-931E-275C7326CBF1}" type="presParOf" srcId="{856B18F6-99AC-4E52-86AD-54E3EC31EB51}" destId="{7E41430E-E5D5-4B6A-86B8-36505104EBDC}" srcOrd="2" destOrd="0" presId="urn:microsoft.com/office/officeart/2005/8/layout/hChevron3"/>
    <dgm:cxn modelId="{1B775FE8-3ABC-4C7C-BF10-94CC2157093D}" type="presParOf" srcId="{856B18F6-99AC-4E52-86AD-54E3EC31EB51}" destId="{9EDC398F-BE15-4B01-B083-82E2B278AB84}" srcOrd="3" destOrd="0" presId="urn:microsoft.com/office/officeart/2005/8/layout/hChevron3"/>
    <dgm:cxn modelId="{10DD8238-1B52-4321-A67F-8665FBE2BED8}" type="presParOf" srcId="{856B18F6-99AC-4E52-86AD-54E3EC31EB51}" destId="{565DD10C-04A5-4B79-946A-26CC68C23465}" srcOrd="4" destOrd="0" presId="urn:microsoft.com/office/officeart/2005/8/layout/hChevron3"/>
    <dgm:cxn modelId="{429DECDD-770E-4971-A436-4FC07ADF90B1}" type="presParOf" srcId="{856B18F6-99AC-4E52-86AD-54E3EC31EB51}" destId="{CECFBA41-6D65-4A0F-BB5E-C3EDBAB77B46}" srcOrd="5" destOrd="0" presId="urn:microsoft.com/office/officeart/2005/8/layout/hChevron3"/>
    <dgm:cxn modelId="{56C5EF62-8E80-4A9C-B40C-25E01858296B}" type="presParOf" srcId="{856B18F6-99AC-4E52-86AD-54E3EC31EB51}" destId="{FA7282DD-0DAA-4CC4-BE28-697967058349}" srcOrd="6" destOrd="0" presId="urn:microsoft.com/office/officeart/2005/8/layout/hChevron3"/>
    <dgm:cxn modelId="{755E0ABD-55A2-4191-A9B0-10E7E7638DDA}" type="presParOf" srcId="{856B18F6-99AC-4E52-86AD-54E3EC31EB51}" destId="{76631098-0B07-44D2-9008-EB46796EABE0}" srcOrd="7" destOrd="0" presId="urn:microsoft.com/office/officeart/2005/8/layout/hChevron3"/>
    <dgm:cxn modelId="{29DE7D8B-B9F9-4CE1-9980-87C7FA9FC25E}" type="presParOf" srcId="{856B18F6-99AC-4E52-86AD-54E3EC31EB51}" destId="{C58E4320-40FD-4A70-9A0C-4BC91F64D708}" srcOrd="8" destOrd="0" presId="urn:microsoft.com/office/officeart/2005/8/layout/hChevron3"/>
    <dgm:cxn modelId="{25068A54-1156-4507-A3AD-15C8B269EECE}" type="presParOf" srcId="{856B18F6-99AC-4E52-86AD-54E3EC31EB51}" destId="{C3B1FB38-E87A-4221-AA86-B2419491EBFF}" srcOrd="9" destOrd="0" presId="urn:microsoft.com/office/officeart/2005/8/layout/hChevron3"/>
    <dgm:cxn modelId="{E21C00BD-5200-4152-87C8-8B337021E827}" type="presParOf" srcId="{856B18F6-99AC-4E52-86AD-54E3EC31EB51}" destId="{E2CA0056-E567-4401-81EB-22365560E7B2}"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D181C-15C6-44FC-86BC-52FBD24B874C}">
      <dsp:nvSpPr>
        <dsp:cNvPr id="0" name=""/>
        <dsp:cNvSpPr/>
      </dsp:nvSpPr>
      <dsp:spPr>
        <a:xfrm>
          <a:off x="154874" y="1478719"/>
          <a:ext cx="2523037" cy="969810"/>
        </a:xfrm>
        <a:prstGeom prst="homePlate">
          <a:avLst/>
        </a:prstGeom>
        <a:solidFill>
          <a:schemeClr val="tx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00075">
            <a:lnSpc>
              <a:spcPct val="90000"/>
            </a:lnSpc>
            <a:spcBef>
              <a:spcPct val="0"/>
            </a:spcBef>
            <a:spcAft>
              <a:spcPct val="35000"/>
            </a:spcAft>
          </a:pPr>
          <a:r>
            <a:rPr lang="en-US" sz="1350" kern="1200" dirty="0"/>
            <a:t>FAA notifies </a:t>
          </a:r>
          <a:br>
            <a:rPr lang="en-US" sz="1350" kern="1200" dirty="0"/>
          </a:br>
          <a:r>
            <a:rPr lang="en-US" sz="1350" kern="1200" dirty="0"/>
            <a:t>communities of eligibility for “designated community” status</a:t>
          </a:r>
        </a:p>
      </dsp:txBody>
      <dsp:txXfrm>
        <a:off x="154874" y="1478719"/>
        <a:ext cx="2280585" cy="969810"/>
      </dsp:txXfrm>
    </dsp:sp>
    <dsp:sp modelId="{7E41430E-E5D5-4B6A-86B8-36505104EBDC}">
      <dsp:nvSpPr>
        <dsp:cNvPr id="0" name=""/>
        <dsp:cNvSpPr/>
      </dsp:nvSpPr>
      <dsp:spPr>
        <a:xfrm>
          <a:off x="2320961" y="1499496"/>
          <a:ext cx="2247556" cy="926984"/>
        </a:xfrm>
        <a:prstGeom prst="chevron">
          <a:avLst/>
        </a:prstGeom>
        <a:solidFill>
          <a:schemeClr val="tx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00075">
            <a:lnSpc>
              <a:spcPct val="90000"/>
            </a:lnSpc>
            <a:spcBef>
              <a:spcPct val="0"/>
            </a:spcBef>
            <a:spcAft>
              <a:spcPct val="35000"/>
            </a:spcAft>
          </a:pPr>
          <a:r>
            <a:rPr lang="en-US" sz="1350" kern="1200" dirty="0"/>
            <a:t>Designated community selects board members </a:t>
          </a:r>
        </a:p>
      </dsp:txBody>
      <dsp:txXfrm>
        <a:off x="2784453" y="1499496"/>
        <a:ext cx="1320572" cy="926984"/>
      </dsp:txXfrm>
    </dsp:sp>
    <dsp:sp modelId="{565DD10C-04A5-4B79-946A-26CC68C23465}">
      <dsp:nvSpPr>
        <dsp:cNvPr id="0" name=""/>
        <dsp:cNvSpPr/>
      </dsp:nvSpPr>
      <dsp:spPr>
        <a:xfrm>
          <a:off x="4190325" y="1476905"/>
          <a:ext cx="2023941" cy="968594"/>
        </a:xfrm>
        <a:prstGeom prst="chevron">
          <a:avLst/>
        </a:prstGeom>
        <a:solidFill>
          <a:schemeClr val="tx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a:t>Board Meetings</a:t>
          </a:r>
        </a:p>
      </dsp:txBody>
      <dsp:txXfrm>
        <a:off x="4674622" y="1476905"/>
        <a:ext cx="1055347" cy="968594"/>
      </dsp:txXfrm>
    </dsp:sp>
    <dsp:sp modelId="{FA7282DD-0DAA-4CC4-BE28-697967058349}">
      <dsp:nvSpPr>
        <dsp:cNvPr id="0" name=""/>
        <dsp:cNvSpPr/>
      </dsp:nvSpPr>
      <dsp:spPr>
        <a:xfrm>
          <a:off x="5853402" y="1479089"/>
          <a:ext cx="1674246" cy="970292"/>
        </a:xfrm>
        <a:prstGeom prst="chevron">
          <a:avLst/>
        </a:prstGeom>
        <a:solidFill>
          <a:schemeClr val="tx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a:t>Study or Report</a:t>
          </a:r>
        </a:p>
      </dsp:txBody>
      <dsp:txXfrm>
        <a:off x="6338548" y="1479089"/>
        <a:ext cx="703954" cy="970292"/>
      </dsp:txXfrm>
    </dsp:sp>
    <dsp:sp modelId="{C58E4320-40FD-4A70-9A0C-4BC91F64D708}">
      <dsp:nvSpPr>
        <dsp:cNvPr id="0" name=""/>
        <dsp:cNvSpPr/>
      </dsp:nvSpPr>
      <dsp:spPr>
        <a:xfrm>
          <a:off x="7181870" y="1492266"/>
          <a:ext cx="1648531" cy="950271"/>
        </a:xfrm>
        <a:prstGeom prst="chevron">
          <a:avLst/>
        </a:prstGeom>
        <a:solidFill>
          <a:schemeClr val="tx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00075">
            <a:lnSpc>
              <a:spcPct val="90000"/>
            </a:lnSpc>
            <a:spcBef>
              <a:spcPct val="0"/>
            </a:spcBef>
            <a:spcAft>
              <a:spcPct val="35000"/>
            </a:spcAft>
          </a:pPr>
          <a:r>
            <a:rPr lang="en-US" sz="1350" kern="1200" dirty="0"/>
            <a:t>Action Plan</a:t>
          </a:r>
        </a:p>
      </dsp:txBody>
      <dsp:txXfrm>
        <a:off x="7657006" y="1492266"/>
        <a:ext cx="698260" cy="950271"/>
      </dsp:txXfrm>
    </dsp:sp>
    <dsp:sp modelId="{E2CA0056-E567-4401-81EB-22365560E7B2}">
      <dsp:nvSpPr>
        <dsp:cNvPr id="0" name=""/>
        <dsp:cNvSpPr/>
      </dsp:nvSpPr>
      <dsp:spPr>
        <a:xfrm>
          <a:off x="8477333" y="1496557"/>
          <a:ext cx="2057198" cy="935972"/>
        </a:xfrm>
        <a:prstGeom prst="chevron">
          <a:avLst/>
        </a:prstGeom>
        <a:solidFill>
          <a:schemeClr val="tx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00075">
            <a:lnSpc>
              <a:spcPct val="90000"/>
            </a:lnSpc>
            <a:spcBef>
              <a:spcPct val="0"/>
            </a:spcBef>
            <a:spcAft>
              <a:spcPct val="35000"/>
            </a:spcAft>
          </a:pPr>
          <a:r>
            <a:rPr lang="en-US" sz="1350" kern="1200" dirty="0"/>
            <a:t>Grants for Mitigation Funds</a:t>
          </a:r>
        </a:p>
      </dsp:txBody>
      <dsp:txXfrm>
        <a:off x="8945319" y="1496557"/>
        <a:ext cx="1121226" cy="93597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C85ED-439D-480D-A089-AF1A5EA3BA98}" type="datetimeFigureOut">
              <a:rPr lang="en-US" smtClean="0"/>
              <a:t>8/20/2019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4A7BC-58B6-405A-B711-2F1372DBCE9D}" type="slidenum">
              <a:rPr lang="en-US" smtClean="0"/>
              <a:t>‹#›</a:t>
            </a:fld>
            <a:endParaRPr lang="en-US"/>
          </a:p>
        </p:txBody>
      </p:sp>
    </p:spTree>
    <p:extLst>
      <p:ext uri="{BB962C8B-B14F-4D97-AF65-F5344CB8AC3E}">
        <p14:creationId xmlns:p14="http://schemas.microsoft.com/office/powerpoint/2010/main" val="380437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3C4A7BC-58B6-405A-B711-2F1372DBCE9D}" type="slidenum">
              <a:rPr lang="en-US" smtClean="0"/>
              <a:t>1</a:t>
            </a:fld>
            <a:endParaRPr lang="en-US"/>
          </a:p>
        </p:txBody>
      </p:sp>
    </p:spTree>
    <p:extLst>
      <p:ext uri="{BB962C8B-B14F-4D97-AF65-F5344CB8AC3E}">
        <p14:creationId xmlns:p14="http://schemas.microsoft.com/office/powerpoint/2010/main" val="172287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3C4A7BC-58B6-405A-B711-2F1372DBCE9D}" type="slidenum">
              <a:rPr lang="en-US" smtClean="0"/>
              <a:t>10</a:t>
            </a:fld>
            <a:endParaRPr lang="en-US"/>
          </a:p>
        </p:txBody>
      </p:sp>
    </p:spTree>
    <p:extLst>
      <p:ext uri="{BB962C8B-B14F-4D97-AF65-F5344CB8AC3E}">
        <p14:creationId xmlns:p14="http://schemas.microsoft.com/office/powerpoint/2010/main" val="56614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3C4A7BC-58B6-405A-B711-2F1372DBCE9D}" type="slidenum">
              <a:rPr lang="en-US" smtClean="0"/>
              <a:t>2</a:t>
            </a:fld>
            <a:endParaRPr lang="en-US"/>
          </a:p>
        </p:txBody>
      </p:sp>
    </p:spTree>
    <p:extLst>
      <p:ext uri="{BB962C8B-B14F-4D97-AF65-F5344CB8AC3E}">
        <p14:creationId xmlns:p14="http://schemas.microsoft.com/office/powerpoint/2010/main" val="160998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3C4A7BC-58B6-405A-B711-2F1372DBCE9D}" type="slidenum">
              <a:rPr lang="en-US" smtClean="0"/>
              <a:t>3</a:t>
            </a:fld>
            <a:endParaRPr lang="en-US"/>
          </a:p>
        </p:txBody>
      </p:sp>
    </p:spTree>
    <p:extLst>
      <p:ext uri="{BB962C8B-B14F-4D97-AF65-F5344CB8AC3E}">
        <p14:creationId xmlns:p14="http://schemas.microsoft.com/office/powerpoint/2010/main" val="120161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3C4A7BC-58B6-405A-B711-2F1372DBCE9D}" type="slidenum">
              <a:rPr lang="en-US" smtClean="0"/>
              <a:t>4</a:t>
            </a:fld>
            <a:endParaRPr lang="en-US"/>
          </a:p>
        </p:txBody>
      </p:sp>
    </p:spTree>
    <p:extLst>
      <p:ext uri="{BB962C8B-B14F-4D97-AF65-F5344CB8AC3E}">
        <p14:creationId xmlns:p14="http://schemas.microsoft.com/office/powerpoint/2010/main" val="18688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3C4A7BC-58B6-405A-B711-2F1372DBCE9D}" type="slidenum">
              <a:rPr lang="en-US" smtClean="0"/>
              <a:t>5</a:t>
            </a:fld>
            <a:endParaRPr lang="en-US"/>
          </a:p>
        </p:txBody>
      </p:sp>
    </p:spTree>
    <p:extLst>
      <p:ext uri="{BB962C8B-B14F-4D97-AF65-F5344CB8AC3E}">
        <p14:creationId xmlns:p14="http://schemas.microsoft.com/office/powerpoint/2010/main" val="68573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3C4A7BC-58B6-405A-B711-2F1372DBCE9D}" type="slidenum">
              <a:rPr lang="en-US" smtClean="0"/>
              <a:t>6</a:t>
            </a:fld>
            <a:endParaRPr lang="en-US"/>
          </a:p>
        </p:txBody>
      </p:sp>
    </p:spTree>
    <p:extLst>
      <p:ext uri="{BB962C8B-B14F-4D97-AF65-F5344CB8AC3E}">
        <p14:creationId xmlns:p14="http://schemas.microsoft.com/office/powerpoint/2010/main" val="307751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endParaRPr lang="en-US" dirty="0"/>
          </a:p>
        </p:txBody>
      </p:sp>
      <p:sp>
        <p:nvSpPr>
          <p:cNvPr id="4" name="Slide Number Placeholder 3"/>
          <p:cNvSpPr>
            <a:spLocks noGrp="1"/>
          </p:cNvSpPr>
          <p:nvPr>
            <p:ph type="sldNum" sz="quarter" idx="5"/>
          </p:nvPr>
        </p:nvSpPr>
        <p:spPr/>
        <p:txBody>
          <a:bodyPr/>
          <a:lstStyle/>
          <a:p>
            <a:fld id="{83C4A7BC-58B6-405A-B711-2F1372DBCE9D}" type="slidenum">
              <a:rPr lang="en-US" smtClean="0"/>
              <a:t>7</a:t>
            </a:fld>
            <a:endParaRPr lang="en-US"/>
          </a:p>
        </p:txBody>
      </p:sp>
    </p:spTree>
    <p:extLst>
      <p:ext uri="{BB962C8B-B14F-4D97-AF65-F5344CB8AC3E}">
        <p14:creationId xmlns:p14="http://schemas.microsoft.com/office/powerpoint/2010/main" val="228808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3C4A7BC-58B6-405A-B711-2F1372DBCE9D}" type="slidenum">
              <a:rPr lang="en-US" smtClean="0"/>
              <a:t>8</a:t>
            </a:fld>
            <a:endParaRPr lang="en-US"/>
          </a:p>
        </p:txBody>
      </p:sp>
    </p:spTree>
    <p:extLst>
      <p:ext uri="{BB962C8B-B14F-4D97-AF65-F5344CB8AC3E}">
        <p14:creationId xmlns:p14="http://schemas.microsoft.com/office/powerpoint/2010/main" val="230346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4A7BC-58B6-405A-B711-2F1372DBCE9D}" type="slidenum">
              <a:rPr lang="en-US" smtClean="0"/>
              <a:t>9</a:t>
            </a:fld>
            <a:endParaRPr lang="en-US"/>
          </a:p>
        </p:txBody>
      </p:sp>
    </p:spTree>
    <p:extLst>
      <p:ext uri="{BB962C8B-B14F-4D97-AF65-F5344CB8AC3E}">
        <p14:creationId xmlns:p14="http://schemas.microsoft.com/office/powerpoint/2010/main" val="108220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8/20/2019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18" Type="http://schemas.openxmlformats.org/officeDocument/2006/relationships/image" Target="../media/image7.png"/><Relationship Id="rId3" Type="http://schemas.openxmlformats.org/officeDocument/2006/relationships/diagramData" Target="../diagrams/data1.xml"/><Relationship Id="rId21" Type="http://schemas.openxmlformats.org/officeDocument/2006/relationships/image" Target="../media/image15.svg"/><Relationship Id="rId7" Type="http://schemas.microsoft.com/office/2007/relationships/diagramDrawing" Target="../diagrams/drawing1.xml"/><Relationship Id="rId12" Type="http://schemas.openxmlformats.org/officeDocument/2006/relationships/image" Target="../media/image4.png"/><Relationship Id="rId17" Type="http://schemas.openxmlformats.org/officeDocument/2006/relationships/image" Target="../media/image11.svg"/><Relationship Id="rId2" Type="http://schemas.openxmlformats.org/officeDocument/2006/relationships/notesSlide" Target="../notesSlides/notesSlide2.xml"/><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svg"/><Relationship Id="rId5" Type="http://schemas.openxmlformats.org/officeDocument/2006/relationships/diagramQuickStyle" Target="../diagrams/quickStyle1.xml"/><Relationship Id="rId15" Type="http://schemas.openxmlformats.org/officeDocument/2006/relationships/image" Target="../media/image9.svg"/><Relationship Id="rId10" Type="http://schemas.openxmlformats.org/officeDocument/2006/relationships/image" Target="../media/image3.png"/><Relationship Id="rId19" Type="http://schemas.openxmlformats.org/officeDocument/2006/relationships/image" Target="../media/image13.svg"/><Relationship Id="rId4" Type="http://schemas.openxmlformats.org/officeDocument/2006/relationships/diagramLayout" Target="../diagrams/layout1.xml"/><Relationship Id="rId9" Type="http://schemas.openxmlformats.org/officeDocument/2006/relationships/image" Target="../media/image3.sv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2" name="Picture 4" descr="https://www.airport-technology.com/wp-content/uploads/sites/14/2019/07/heathrow_17581501890328.jpg">
            <a:extLst>
              <a:ext uri="{FF2B5EF4-FFF2-40B4-BE49-F238E27FC236}">
                <a16:creationId xmlns:a16="http://schemas.microsoft.com/office/drawing/2014/main" xmlns="" id="{C1BAD37B-3413-4BA9-8868-462645A725BD}"/>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27201"/>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6C347128-3F4B-41A8-913A-231C6159F786}"/>
              </a:ext>
            </a:extLst>
          </p:cNvPr>
          <p:cNvSpPr>
            <a:spLocks noGrp="1"/>
          </p:cNvSpPr>
          <p:nvPr>
            <p:ph type="ctrTitle"/>
          </p:nvPr>
        </p:nvSpPr>
        <p:spPr>
          <a:xfrm>
            <a:off x="148183" y="355695"/>
            <a:ext cx="8001000" cy="1845255"/>
          </a:xfrm>
        </p:spPr>
        <p:txBody>
          <a:bodyPr>
            <a:normAutofit fontScale="90000"/>
          </a:bodyPr>
          <a:lstStyle/>
          <a:p>
            <a:r>
              <a:rPr lang="en-US" b="1" dirty="0"/>
              <a:t>Overview:</a:t>
            </a:r>
            <a:br>
              <a:rPr lang="en-US" b="1" dirty="0"/>
            </a:br>
            <a:r>
              <a:rPr lang="en-US" dirty="0"/>
              <a:t>The Aviation impacted communities act 	</a:t>
            </a:r>
          </a:p>
        </p:txBody>
      </p:sp>
    </p:spTree>
    <p:extLst>
      <p:ext uri="{BB962C8B-B14F-4D97-AF65-F5344CB8AC3E}">
        <p14:creationId xmlns:p14="http://schemas.microsoft.com/office/powerpoint/2010/main" val="30552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194" name="Picture 2" descr="http://tlists.com/wp-content/uploads/2015/09/business-plan-images-1140x641.jpg">
            <a:extLst>
              <a:ext uri="{FF2B5EF4-FFF2-40B4-BE49-F238E27FC236}">
                <a16:creationId xmlns:a16="http://schemas.microsoft.com/office/drawing/2014/main" xmlns="" id="{48A3A825-4A76-4158-B341-B135617F034F}"/>
              </a:ext>
            </a:extLst>
          </p:cNvPr>
          <p:cNvPicPr>
            <a:picLocks noChangeAspect="1" noChangeArrowheads="1"/>
          </p:cNvPicPr>
          <p:nvPr/>
        </p:nvPicPr>
        <p:blipFill>
          <a:blip r:embed="rId3">
            <a:alphaModFix amt="37000"/>
            <a:extLst>
              <a:ext uri="{BEBA8EAE-BF5A-486C-A8C5-ECC9F3942E4B}">
                <a14:imgProps xmlns:a14="http://schemas.microsoft.com/office/drawing/2010/main">
                  <a14:imgLayer r:embed="rId4">
                    <a14:imgEffect>
                      <a14:brightnessContrast bright="-81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53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E5F7936F-3C47-46BA-B8CA-64176F3700C2}"/>
              </a:ext>
            </a:extLst>
          </p:cNvPr>
          <p:cNvSpPr>
            <a:spLocks noGrp="1"/>
          </p:cNvSpPr>
          <p:nvPr>
            <p:ph idx="1"/>
          </p:nvPr>
        </p:nvSpPr>
        <p:spPr>
          <a:xfrm>
            <a:off x="337370" y="1116720"/>
            <a:ext cx="10656451" cy="5308600"/>
          </a:xfrm>
        </p:spPr>
        <p:txBody>
          <a:bodyPr>
            <a:normAutofit/>
          </a:bodyPr>
          <a:lstStyle/>
          <a:p>
            <a:pPr lvl="1"/>
            <a:r>
              <a:rPr lang="en-US" sz="2000" dirty="0">
                <a:solidFill>
                  <a:schemeClr val="tx1"/>
                </a:solidFill>
              </a:rPr>
              <a:t>Based on Action Plan, FAA may make grants for (and set standards for) necessary noise mitigation in a designated community for certain structures (homes, hospitals, nursing homes, schools).</a:t>
            </a:r>
          </a:p>
          <a:p>
            <a:pPr lvl="1"/>
            <a:r>
              <a:rPr lang="en-US" sz="2000" dirty="0">
                <a:solidFill>
                  <a:schemeClr val="tx1"/>
                </a:solidFill>
              </a:rPr>
              <a:t>Mitigation options may include:</a:t>
            </a:r>
          </a:p>
          <a:p>
            <a:pPr lvl="2"/>
            <a:r>
              <a:rPr lang="en-US" dirty="0">
                <a:solidFill>
                  <a:schemeClr val="tx1"/>
                </a:solidFill>
              </a:rPr>
              <a:t>Sound insulation</a:t>
            </a:r>
          </a:p>
          <a:p>
            <a:pPr lvl="2"/>
            <a:r>
              <a:rPr lang="en-US" dirty="0">
                <a:solidFill>
                  <a:schemeClr val="tx1"/>
                </a:solidFill>
              </a:rPr>
              <a:t>Construction of noise barriers </a:t>
            </a:r>
          </a:p>
          <a:p>
            <a:pPr lvl="2"/>
            <a:r>
              <a:rPr lang="en-US" dirty="0">
                <a:solidFill>
                  <a:schemeClr val="tx1"/>
                </a:solidFill>
              </a:rPr>
              <a:t>Acoustic shielding to minimize ground-level noise</a:t>
            </a:r>
          </a:p>
          <a:p>
            <a:pPr lvl="1"/>
            <a:r>
              <a:rPr lang="en-US" sz="2000" dirty="0">
                <a:solidFill>
                  <a:schemeClr val="tx1"/>
                </a:solidFill>
              </a:rPr>
              <a:t>Funding for sound insulation may be provided in regions that experience “substantial increases in flight frequency” or from adoption of “new flight procedures” that create new noise impacts.</a:t>
            </a:r>
          </a:p>
          <a:p>
            <a:pPr lvl="1"/>
            <a:r>
              <a:rPr lang="en-US" sz="2000" dirty="0">
                <a:solidFill>
                  <a:schemeClr val="tx1"/>
                </a:solidFill>
              </a:rPr>
              <a:t>Authorizes FAA/ports to provide sound insulation in neighborhoods within a 55 DNL contour in which  a significant number of flight operations are conducted between 10pm-6am.</a:t>
            </a:r>
          </a:p>
        </p:txBody>
      </p:sp>
      <p:sp>
        <p:nvSpPr>
          <p:cNvPr id="4" name="Title 3">
            <a:extLst>
              <a:ext uri="{FF2B5EF4-FFF2-40B4-BE49-F238E27FC236}">
                <a16:creationId xmlns:a16="http://schemas.microsoft.com/office/drawing/2014/main" xmlns="" id="{14DD7250-2AF8-420D-83F6-AC412174218E}"/>
              </a:ext>
            </a:extLst>
          </p:cNvPr>
          <p:cNvSpPr>
            <a:spLocks noGrp="1"/>
          </p:cNvSpPr>
          <p:nvPr>
            <p:ph type="title"/>
          </p:nvPr>
        </p:nvSpPr>
        <p:spPr>
          <a:xfrm>
            <a:off x="250271" y="-177800"/>
            <a:ext cx="8534400" cy="1507067"/>
          </a:xfrm>
        </p:spPr>
        <p:txBody>
          <a:bodyPr>
            <a:normAutofit/>
          </a:bodyPr>
          <a:lstStyle/>
          <a:p>
            <a:r>
              <a:rPr lang="en-US" sz="3600" dirty="0"/>
              <a:t>Mitigation funding</a:t>
            </a:r>
          </a:p>
        </p:txBody>
      </p:sp>
    </p:spTree>
    <p:extLst>
      <p:ext uri="{BB962C8B-B14F-4D97-AF65-F5344CB8AC3E}">
        <p14:creationId xmlns:p14="http://schemas.microsoft.com/office/powerpoint/2010/main" val="389278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026" name="Picture 2" descr="The number of air accidents rose sharply in 2018, according to Iata figures">
            <a:extLst>
              <a:ext uri="{FF2B5EF4-FFF2-40B4-BE49-F238E27FC236}">
                <a16:creationId xmlns:a16="http://schemas.microsoft.com/office/drawing/2014/main" xmlns="" id="{0E25921F-059A-450D-93B8-06343EC4E106}"/>
              </a:ext>
            </a:extLst>
          </p:cNvPr>
          <p:cNvPicPr>
            <a:picLocks noChangeAspect="1" noChangeArrowheads="1"/>
          </p:cNvPicPr>
          <p:nvPr/>
        </p:nvPicPr>
        <p:blipFill rotWithShape="1">
          <a:blip r:embed="rId2">
            <a:alphaModFix amt="21000"/>
            <a:extLst>
              <a:ext uri="{28A0092B-C50C-407E-A947-70E740481C1C}">
                <a14:useLocalDpi xmlns:a14="http://schemas.microsoft.com/office/drawing/2010/main" val="0"/>
              </a:ext>
            </a:extLst>
          </a:blip>
          <a:srcRect t="2004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xmlns="" id="{3200D3C8-213A-4ADA-9507-D891B0C5C4CB}"/>
              </a:ext>
            </a:extLst>
          </p:cNvPr>
          <p:cNvSpPr>
            <a:spLocks noGrp="1"/>
          </p:cNvSpPr>
          <p:nvPr>
            <p:ph type="title"/>
          </p:nvPr>
        </p:nvSpPr>
        <p:spPr>
          <a:xfrm>
            <a:off x="684212" y="4411978"/>
            <a:ext cx="8534400" cy="1657774"/>
          </a:xfrm>
        </p:spPr>
        <p:txBody>
          <a:bodyPr/>
          <a:lstStyle/>
          <a:p>
            <a:r>
              <a:rPr lang="en-US" dirty="0"/>
              <a:t>Questions?</a:t>
            </a:r>
          </a:p>
        </p:txBody>
      </p:sp>
    </p:spTree>
    <p:extLst>
      <p:ext uri="{BB962C8B-B14F-4D97-AF65-F5344CB8AC3E}">
        <p14:creationId xmlns:p14="http://schemas.microsoft.com/office/powerpoint/2010/main" val="292412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A669B-152A-4B5C-9117-8BF754B60AEB}"/>
              </a:ext>
            </a:extLst>
          </p:cNvPr>
          <p:cNvSpPr>
            <a:spLocks noGrp="1"/>
          </p:cNvSpPr>
          <p:nvPr>
            <p:ph type="title"/>
          </p:nvPr>
        </p:nvSpPr>
        <p:spPr>
          <a:xfrm>
            <a:off x="326861" y="383275"/>
            <a:ext cx="8534400" cy="1507067"/>
          </a:xfrm>
        </p:spPr>
        <p:txBody>
          <a:bodyPr/>
          <a:lstStyle/>
          <a:p>
            <a:r>
              <a:rPr lang="en-US" dirty="0"/>
              <a:t>Process established by aviation impacted communities act</a:t>
            </a:r>
          </a:p>
        </p:txBody>
      </p:sp>
      <p:graphicFrame>
        <p:nvGraphicFramePr>
          <p:cNvPr id="4" name="Content Placeholder 3">
            <a:extLst>
              <a:ext uri="{FF2B5EF4-FFF2-40B4-BE49-F238E27FC236}">
                <a16:creationId xmlns:a16="http://schemas.microsoft.com/office/drawing/2014/main" xmlns="" id="{9DBE590E-50BA-4A21-9DCE-905AB6810016}"/>
              </a:ext>
            </a:extLst>
          </p:cNvPr>
          <p:cNvGraphicFramePr>
            <a:graphicFrameLocks noGrp="1"/>
          </p:cNvGraphicFramePr>
          <p:nvPr>
            <p:ph idx="1"/>
            <p:extLst>
              <p:ext uri="{D42A27DB-BD31-4B8C-83A1-F6EECF244321}">
                <p14:modId xmlns:p14="http://schemas.microsoft.com/office/powerpoint/2010/main" val="793489760"/>
              </p:ext>
            </p:extLst>
          </p:nvPr>
        </p:nvGraphicFramePr>
        <p:xfrm>
          <a:off x="226503" y="1810399"/>
          <a:ext cx="11791326" cy="4163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ustomer review">
            <a:extLst>
              <a:ext uri="{FF2B5EF4-FFF2-40B4-BE49-F238E27FC236}">
                <a16:creationId xmlns:a16="http://schemas.microsoft.com/office/drawing/2014/main" xmlns="" id="{1C65828F-725F-4975-B42F-EF9F0EC133B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564065" y="1982378"/>
            <a:ext cx="1303558" cy="1303558"/>
          </a:xfrm>
          <a:prstGeom prst="rect">
            <a:avLst/>
          </a:prstGeom>
        </p:spPr>
      </p:pic>
      <p:pic>
        <p:nvPicPr>
          <p:cNvPr id="7" name="Graphic 6" descr="Checklist">
            <a:extLst>
              <a:ext uri="{FF2B5EF4-FFF2-40B4-BE49-F238E27FC236}">
                <a16:creationId xmlns:a16="http://schemas.microsoft.com/office/drawing/2014/main" xmlns="" id="{D8A72FAD-117C-4288-BB7D-91B70D55CFA5}"/>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479878" y="2203751"/>
            <a:ext cx="1011624" cy="1011624"/>
          </a:xfrm>
          <a:prstGeom prst="rect">
            <a:avLst/>
          </a:prstGeom>
        </p:spPr>
      </p:pic>
      <p:pic>
        <p:nvPicPr>
          <p:cNvPr id="9" name="Graphic 8" descr="Meeting">
            <a:extLst>
              <a:ext uri="{FF2B5EF4-FFF2-40B4-BE49-F238E27FC236}">
                <a16:creationId xmlns:a16="http://schemas.microsoft.com/office/drawing/2014/main" xmlns="" id="{1661352E-1F15-4C9D-9EEC-99396E80BA11}"/>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995956" y="2271016"/>
            <a:ext cx="1157984" cy="1157984"/>
          </a:xfrm>
          <a:prstGeom prst="rect">
            <a:avLst/>
          </a:prstGeom>
        </p:spPr>
      </p:pic>
      <p:pic>
        <p:nvPicPr>
          <p:cNvPr id="11" name="Graphic 10" descr="Money">
            <a:extLst>
              <a:ext uri="{FF2B5EF4-FFF2-40B4-BE49-F238E27FC236}">
                <a16:creationId xmlns:a16="http://schemas.microsoft.com/office/drawing/2014/main" xmlns="" id="{C3ABE11D-9636-4105-8D75-E09F21EC6CF9}"/>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9036227" y="2331159"/>
            <a:ext cx="914400" cy="914400"/>
          </a:xfrm>
          <a:prstGeom prst="rect">
            <a:avLst/>
          </a:prstGeom>
        </p:spPr>
      </p:pic>
      <p:pic>
        <p:nvPicPr>
          <p:cNvPr id="15" name="Graphic 14" descr="Open envelope">
            <a:extLst>
              <a:ext uri="{FF2B5EF4-FFF2-40B4-BE49-F238E27FC236}">
                <a16:creationId xmlns:a16="http://schemas.microsoft.com/office/drawing/2014/main" xmlns="" id="{1599F2B0-82E9-488B-8987-E85D1B32BDF9}"/>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026484" y="2123917"/>
            <a:ext cx="1083540" cy="1083540"/>
          </a:xfrm>
          <a:prstGeom prst="rect">
            <a:avLst/>
          </a:prstGeom>
        </p:spPr>
      </p:pic>
      <p:grpSp>
        <p:nvGrpSpPr>
          <p:cNvPr id="16" name="Group 15">
            <a:extLst>
              <a:ext uri="{FF2B5EF4-FFF2-40B4-BE49-F238E27FC236}">
                <a16:creationId xmlns:a16="http://schemas.microsoft.com/office/drawing/2014/main" xmlns="" id="{4F0508C6-5937-4738-A81A-7BA554444B85}"/>
              </a:ext>
            </a:extLst>
          </p:cNvPr>
          <p:cNvGrpSpPr/>
          <p:nvPr/>
        </p:nvGrpSpPr>
        <p:grpSpPr>
          <a:xfrm>
            <a:off x="5954184" y="2088191"/>
            <a:ext cx="1450153" cy="1338216"/>
            <a:chOff x="7029431" y="2295625"/>
            <a:chExt cx="1075881" cy="992834"/>
          </a:xfrm>
        </p:grpSpPr>
        <p:pic>
          <p:nvPicPr>
            <p:cNvPr id="13" name="Graphic 12" descr="Folder">
              <a:extLst>
                <a:ext uri="{FF2B5EF4-FFF2-40B4-BE49-F238E27FC236}">
                  <a16:creationId xmlns:a16="http://schemas.microsoft.com/office/drawing/2014/main" xmlns="" id="{041A0399-6B62-48F4-8BE9-47925A54053E}"/>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029431" y="2295625"/>
              <a:ext cx="914400" cy="914400"/>
            </a:xfrm>
            <a:prstGeom prst="rect">
              <a:avLst/>
            </a:prstGeom>
          </p:spPr>
        </p:pic>
        <p:pic>
          <p:nvPicPr>
            <p:cNvPr id="18" name="Graphic 17" descr="Folder">
              <a:extLst>
                <a:ext uri="{FF2B5EF4-FFF2-40B4-BE49-F238E27FC236}">
                  <a16:creationId xmlns:a16="http://schemas.microsoft.com/office/drawing/2014/main" xmlns="" id="{DB78EE51-E350-4ED6-9A9B-374B01B47DAA}"/>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7190912" y="2374059"/>
              <a:ext cx="914400" cy="914400"/>
            </a:xfrm>
            <a:prstGeom prst="rect">
              <a:avLst/>
            </a:prstGeom>
          </p:spPr>
        </p:pic>
      </p:grpSp>
    </p:spTree>
    <p:extLst>
      <p:ext uri="{BB962C8B-B14F-4D97-AF65-F5344CB8AC3E}">
        <p14:creationId xmlns:p14="http://schemas.microsoft.com/office/powerpoint/2010/main" val="384105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026" name="Picture 2" descr="Image result for airplane">
            <a:extLst>
              <a:ext uri="{FF2B5EF4-FFF2-40B4-BE49-F238E27FC236}">
                <a16:creationId xmlns:a16="http://schemas.microsoft.com/office/drawing/2014/main" xmlns="" id="{F8761691-083E-4850-A7D5-E239947155A1}"/>
              </a:ext>
            </a:extLst>
          </p:cNvPr>
          <p:cNvPicPr>
            <a:picLocks noChangeAspect="1" noChangeArrowheads="1"/>
          </p:cNvPicPr>
          <p:nvPr/>
        </p:nvPicPr>
        <p:blipFill>
          <a:blip r:embed="rId3">
            <a:alphaModFix amt="34000"/>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xmlns="" id="{52137B31-56AF-4BA4-858A-9D44C691B935}"/>
              </a:ext>
            </a:extLst>
          </p:cNvPr>
          <p:cNvSpPr>
            <a:spLocks noGrp="1"/>
          </p:cNvSpPr>
          <p:nvPr>
            <p:ph idx="1"/>
          </p:nvPr>
        </p:nvSpPr>
        <p:spPr>
          <a:xfrm>
            <a:off x="516048" y="685800"/>
            <a:ext cx="9489800" cy="5308600"/>
          </a:xfrm>
        </p:spPr>
        <p:txBody>
          <a:bodyPr>
            <a:normAutofit/>
          </a:bodyPr>
          <a:lstStyle/>
          <a:p>
            <a:r>
              <a:rPr lang="en-US" sz="2500" b="1" dirty="0">
                <a:solidFill>
                  <a:schemeClr val="tx1"/>
                </a:solidFill>
              </a:rPr>
              <a:t>Aviation Impacted Community: </a:t>
            </a:r>
            <a:br>
              <a:rPr lang="en-US" sz="2500" b="1" dirty="0">
                <a:solidFill>
                  <a:schemeClr val="tx1"/>
                </a:solidFill>
              </a:rPr>
            </a:br>
            <a:r>
              <a:rPr lang="en-US" sz="2500" b="1" dirty="0">
                <a:solidFill>
                  <a:schemeClr val="tx1"/>
                </a:solidFill>
              </a:rPr>
              <a:t>“</a:t>
            </a:r>
            <a:r>
              <a:rPr lang="en-US" sz="2500" dirty="0">
                <a:solidFill>
                  <a:schemeClr val="tx1"/>
                </a:solidFill>
              </a:rPr>
              <a:t>A community located not greater than 1 mile from any point at which a commercial or cargo jet route is 3,000 feet or less above ground level.” (Sec. 7(2))</a:t>
            </a:r>
          </a:p>
          <a:p>
            <a:endParaRPr lang="en-US" sz="2500" dirty="0">
              <a:solidFill>
                <a:schemeClr val="tx1"/>
              </a:solidFill>
            </a:endParaRPr>
          </a:p>
        </p:txBody>
      </p:sp>
      <p:sp>
        <p:nvSpPr>
          <p:cNvPr id="6" name="Title 3">
            <a:extLst>
              <a:ext uri="{FF2B5EF4-FFF2-40B4-BE49-F238E27FC236}">
                <a16:creationId xmlns:a16="http://schemas.microsoft.com/office/drawing/2014/main" xmlns="" id="{7ADD9C93-F0BB-40BD-A0E7-6AA66BC66895}"/>
              </a:ext>
            </a:extLst>
          </p:cNvPr>
          <p:cNvSpPr>
            <a:spLocks noGrp="1"/>
          </p:cNvSpPr>
          <p:nvPr>
            <p:ph type="title"/>
          </p:nvPr>
        </p:nvSpPr>
        <p:spPr>
          <a:xfrm>
            <a:off x="684212" y="110066"/>
            <a:ext cx="8534400" cy="1507067"/>
          </a:xfrm>
        </p:spPr>
        <p:txBody>
          <a:bodyPr>
            <a:normAutofit/>
          </a:bodyPr>
          <a:lstStyle/>
          <a:p>
            <a:r>
              <a:rPr lang="en-US" sz="3600" dirty="0"/>
              <a:t>How is an “aviation impacted community” defined?</a:t>
            </a:r>
          </a:p>
        </p:txBody>
      </p:sp>
    </p:spTree>
    <p:extLst>
      <p:ext uri="{BB962C8B-B14F-4D97-AF65-F5344CB8AC3E}">
        <p14:creationId xmlns:p14="http://schemas.microsoft.com/office/powerpoint/2010/main" val="353113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098" name="Picture 2" descr="https://www.brickunderground.com/sites/default/files/styles/blog_primary_image/public/blog/images/iStock_000003099857_Small.jpg">
            <a:extLst>
              <a:ext uri="{FF2B5EF4-FFF2-40B4-BE49-F238E27FC236}">
                <a16:creationId xmlns:a16="http://schemas.microsoft.com/office/drawing/2014/main" xmlns="" id="{8E216B20-518F-4A87-B4E6-65127E218BDE}"/>
              </a:ext>
            </a:extLst>
          </p:cNvPr>
          <p:cNvPicPr>
            <a:picLocks noChangeAspect="1" noChangeArrowheads="1"/>
          </p:cNvPicPr>
          <p:nvPr/>
        </p:nvPicPr>
        <p:blipFill rotWithShape="1">
          <a:blip r:embed="rId3">
            <a:alphaModFix amt="22000"/>
            <a:extLst>
              <a:ext uri="{BEBA8EAE-BF5A-486C-A8C5-ECC9F3942E4B}">
                <a14:imgProps xmlns:a14="http://schemas.microsoft.com/office/drawing/2010/main">
                  <a14:imgLayer r:embed="rId4">
                    <a14:imgEffect>
                      <a14:brightnessContrast bright="-36000"/>
                    </a14:imgEffect>
                  </a14:imgLayer>
                </a14:imgProps>
              </a:ext>
              <a:ext uri="{28A0092B-C50C-407E-A947-70E740481C1C}">
                <a14:useLocalDpi xmlns:a14="http://schemas.microsoft.com/office/drawing/2010/main" val="0"/>
              </a:ext>
            </a:extLst>
          </a:blip>
          <a:srcRect t="15625"/>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9C9CDACF-AABE-4798-A9C6-8F9CF6C10B65}"/>
              </a:ext>
            </a:extLst>
          </p:cNvPr>
          <p:cNvSpPr/>
          <p:nvPr/>
        </p:nvSpPr>
        <p:spPr>
          <a:xfrm>
            <a:off x="1617581" y="2469618"/>
            <a:ext cx="9188066" cy="1554272"/>
          </a:xfrm>
          <a:prstGeom prst="rect">
            <a:avLst/>
          </a:prstGeom>
        </p:spPr>
        <p:txBody>
          <a:bodyPr wrap="square">
            <a:spAutoFit/>
          </a:bodyPr>
          <a:lstStyle/>
          <a:p>
            <a:pPr>
              <a:spcAft>
                <a:spcPts val="1200"/>
              </a:spcAft>
            </a:pPr>
            <a:r>
              <a:rPr lang="en-US" sz="2500" dirty="0"/>
              <a:t>What is the </a:t>
            </a:r>
            <a:r>
              <a:rPr lang="en-US" sz="2500" b="1" u="sng" dirty="0"/>
              <a:t>purpose</a:t>
            </a:r>
            <a:r>
              <a:rPr lang="en-US" sz="2500" dirty="0"/>
              <a:t> of the community board?</a:t>
            </a:r>
          </a:p>
          <a:p>
            <a:pPr marL="342900" indent="-342900">
              <a:buFont typeface="Century Gothic" panose="020B0502020202020204" pitchFamily="34" charset="0"/>
              <a:buChar char="►"/>
            </a:pPr>
            <a:r>
              <a:rPr lang="en-US" sz="2000" dirty="0"/>
              <a:t>“to provide information to airport operators and the FAA concerning disparate impacts and environmental justice related to the operation of commercial or cargo jet routes.”</a:t>
            </a:r>
          </a:p>
        </p:txBody>
      </p:sp>
      <p:sp>
        <p:nvSpPr>
          <p:cNvPr id="6" name="Title 3">
            <a:extLst>
              <a:ext uri="{FF2B5EF4-FFF2-40B4-BE49-F238E27FC236}">
                <a16:creationId xmlns:a16="http://schemas.microsoft.com/office/drawing/2014/main" xmlns="" id="{2C7C4AF4-EF3A-4792-B3E0-6F973C79D1E4}"/>
              </a:ext>
            </a:extLst>
          </p:cNvPr>
          <p:cNvSpPr>
            <a:spLocks noGrp="1"/>
          </p:cNvSpPr>
          <p:nvPr>
            <p:ph type="title"/>
          </p:nvPr>
        </p:nvSpPr>
        <p:spPr>
          <a:xfrm>
            <a:off x="250271" y="0"/>
            <a:ext cx="8534400" cy="1329267"/>
          </a:xfrm>
        </p:spPr>
        <p:txBody>
          <a:bodyPr>
            <a:normAutofit/>
          </a:bodyPr>
          <a:lstStyle/>
          <a:p>
            <a:r>
              <a:rPr lang="en-US" sz="3600" dirty="0"/>
              <a:t>Community boards</a:t>
            </a:r>
          </a:p>
        </p:txBody>
      </p:sp>
    </p:spTree>
    <p:extLst>
      <p:ext uri="{BB962C8B-B14F-4D97-AF65-F5344CB8AC3E}">
        <p14:creationId xmlns:p14="http://schemas.microsoft.com/office/powerpoint/2010/main" val="174656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098" name="Picture 2" descr="https://www.brickunderground.com/sites/default/files/styles/blog_primary_image/public/blog/images/iStock_000003099857_Small.jpg">
            <a:extLst>
              <a:ext uri="{FF2B5EF4-FFF2-40B4-BE49-F238E27FC236}">
                <a16:creationId xmlns:a16="http://schemas.microsoft.com/office/drawing/2014/main" xmlns="" id="{8E216B20-518F-4A87-B4E6-65127E218BDE}"/>
              </a:ext>
            </a:extLst>
          </p:cNvPr>
          <p:cNvPicPr>
            <a:picLocks noChangeAspect="1" noChangeArrowheads="1"/>
          </p:cNvPicPr>
          <p:nvPr/>
        </p:nvPicPr>
        <p:blipFill rotWithShape="1">
          <a:blip r:embed="rId3">
            <a:alphaModFix amt="22000"/>
            <a:extLst>
              <a:ext uri="{28A0092B-C50C-407E-A947-70E740481C1C}">
                <a14:useLocalDpi xmlns:a14="http://schemas.microsoft.com/office/drawing/2010/main" val="0"/>
              </a:ext>
            </a:extLst>
          </a:blip>
          <a:srcRect t="15625"/>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xmlns="" id="{2C7C4AF4-EF3A-4792-B3E0-6F973C79D1E4}"/>
              </a:ext>
            </a:extLst>
          </p:cNvPr>
          <p:cNvSpPr>
            <a:spLocks noGrp="1"/>
          </p:cNvSpPr>
          <p:nvPr>
            <p:ph type="title"/>
          </p:nvPr>
        </p:nvSpPr>
        <p:spPr>
          <a:xfrm>
            <a:off x="250271" y="-177800"/>
            <a:ext cx="8534400" cy="1507067"/>
          </a:xfrm>
        </p:spPr>
        <p:txBody>
          <a:bodyPr>
            <a:normAutofit/>
          </a:bodyPr>
          <a:lstStyle/>
          <a:p>
            <a:r>
              <a:rPr lang="en-US" sz="3600" dirty="0"/>
              <a:t>Community boards</a:t>
            </a:r>
          </a:p>
        </p:txBody>
      </p:sp>
      <p:sp>
        <p:nvSpPr>
          <p:cNvPr id="5" name="Content Placeholder 4">
            <a:extLst>
              <a:ext uri="{FF2B5EF4-FFF2-40B4-BE49-F238E27FC236}">
                <a16:creationId xmlns:a16="http://schemas.microsoft.com/office/drawing/2014/main" xmlns="" id="{B93A1EB5-C0A2-4898-ADBF-6308826B788C}"/>
              </a:ext>
            </a:extLst>
          </p:cNvPr>
          <p:cNvSpPr>
            <a:spLocks noGrp="1"/>
          </p:cNvSpPr>
          <p:nvPr>
            <p:ph idx="1"/>
          </p:nvPr>
        </p:nvSpPr>
        <p:spPr>
          <a:xfrm>
            <a:off x="701472" y="1329267"/>
            <a:ext cx="10040100" cy="5308600"/>
          </a:xfrm>
        </p:spPr>
        <p:txBody>
          <a:bodyPr>
            <a:normAutofit/>
          </a:bodyPr>
          <a:lstStyle/>
          <a:p>
            <a:r>
              <a:rPr lang="en-US" sz="2400" b="1" u="sng" dirty="0">
                <a:solidFill>
                  <a:schemeClr val="tx1"/>
                </a:solidFill>
              </a:rPr>
              <a:t>Who</a:t>
            </a:r>
            <a:r>
              <a:rPr lang="en-US" sz="2400" dirty="0">
                <a:solidFill>
                  <a:schemeClr val="tx1"/>
                </a:solidFill>
              </a:rPr>
              <a:t> sits on community boards?</a:t>
            </a:r>
          </a:p>
          <a:p>
            <a:pPr lvl="1"/>
            <a:r>
              <a:rPr lang="en-US" sz="2000" dirty="0">
                <a:solidFill>
                  <a:schemeClr val="tx1"/>
                </a:solidFill>
              </a:rPr>
              <a:t>Local airport operators</a:t>
            </a:r>
          </a:p>
          <a:p>
            <a:pPr lvl="1"/>
            <a:r>
              <a:rPr lang="en-US" sz="2000" dirty="0">
                <a:solidFill>
                  <a:schemeClr val="tx1"/>
                </a:solidFill>
              </a:rPr>
              <a:t>Local elected leaders</a:t>
            </a:r>
          </a:p>
          <a:p>
            <a:pPr lvl="1"/>
            <a:r>
              <a:rPr lang="en-US" sz="2000" dirty="0">
                <a:solidFill>
                  <a:schemeClr val="tx1"/>
                </a:solidFill>
              </a:rPr>
              <a:t>Community representatives</a:t>
            </a:r>
          </a:p>
          <a:p>
            <a:pPr lvl="1"/>
            <a:r>
              <a:rPr lang="en-US" sz="2000" dirty="0">
                <a:solidFill>
                  <a:schemeClr val="tx1"/>
                </a:solidFill>
              </a:rPr>
              <a:t>OR, existing group primarily of local elected officials working on aviation-related issues</a:t>
            </a:r>
          </a:p>
          <a:p>
            <a:pPr lvl="1"/>
            <a:r>
              <a:rPr lang="en-US" sz="2000" dirty="0">
                <a:solidFill>
                  <a:schemeClr val="tx1"/>
                </a:solidFill>
              </a:rPr>
              <a:t>FAA representative will attend meetings</a:t>
            </a:r>
            <a:br>
              <a:rPr lang="en-US" sz="2000" dirty="0">
                <a:solidFill>
                  <a:schemeClr val="tx1"/>
                </a:solidFill>
              </a:rPr>
            </a:br>
            <a:endParaRPr lang="en-US" sz="20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43077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098" name="Picture 2" descr="https://www.brickunderground.com/sites/default/files/styles/blog_primary_image/public/blog/images/iStock_000003099857_Small.jpg">
            <a:extLst>
              <a:ext uri="{FF2B5EF4-FFF2-40B4-BE49-F238E27FC236}">
                <a16:creationId xmlns:a16="http://schemas.microsoft.com/office/drawing/2014/main" xmlns="" id="{8E216B20-518F-4A87-B4E6-65127E218BDE}"/>
              </a:ext>
            </a:extLst>
          </p:cNvPr>
          <p:cNvPicPr>
            <a:picLocks noChangeAspect="1" noChangeArrowheads="1"/>
          </p:cNvPicPr>
          <p:nvPr/>
        </p:nvPicPr>
        <p:blipFill rotWithShape="1">
          <a:blip r:embed="rId3">
            <a:alphaModFix amt="22000"/>
            <a:extLst>
              <a:ext uri="{28A0092B-C50C-407E-A947-70E740481C1C}">
                <a14:useLocalDpi xmlns:a14="http://schemas.microsoft.com/office/drawing/2010/main" val="0"/>
              </a:ext>
            </a:extLst>
          </a:blip>
          <a:srcRect t="15625"/>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xmlns="" id="{2C7C4AF4-EF3A-4792-B3E0-6F973C79D1E4}"/>
              </a:ext>
            </a:extLst>
          </p:cNvPr>
          <p:cNvSpPr>
            <a:spLocks noGrp="1"/>
          </p:cNvSpPr>
          <p:nvPr>
            <p:ph type="title"/>
          </p:nvPr>
        </p:nvSpPr>
        <p:spPr>
          <a:xfrm>
            <a:off x="250271" y="-177800"/>
            <a:ext cx="8534400" cy="1507067"/>
          </a:xfrm>
        </p:spPr>
        <p:txBody>
          <a:bodyPr>
            <a:normAutofit/>
          </a:bodyPr>
          <a:lstStyle/>
          <a:p>
            <a:r>
              <a:rPr lang="en-US" sz="3600" dirty="0"/>
              <a:t>Community boards</a:t>
            </a:r>
          </a:p>
        </p:txBody>
      </p:sp>
      <p:sp>
        <p:nvSpPr>
          <p:cNvPr id="4" name="Content Placeholder 3">
            <a:extLst>
              <a:ext uri="{FF2B5EF4-FFF2-40B4-BE49-F238E27FC236}">
                <a16:creationId xmlns:a16="http://schemas.microsoft.com/office/drawing/2014/main" xmlns="" id="{35558F0C-8EF9-49DC-A61A-E85678686D71}"/>
              </a:ext>
            </a:extLst>
          </p:cNvPr>
          <p:cNvSpPr>
            <a:spLocks noGrp="1"/>
          </p:cNvSpPr>
          <p:nvPr>
            <p:ph idx="1"/>
          </p:nvPr>
        </p:nvSpPr>
        <p:spPr>
          <a:xfrm>
            <a:off x="442474" y="1755790"/>
            <a:ext cx="10992781" cy="3988430"/>
          </a:xfrm>
        </p:spPr>
        <p:txBody>
          <a:bodyPr/>
          <a:lstStyle/>
          <a:p>
            <a:r>
              <a:rPr lang="en-US" sz="2400" dirty="0">
                <a:solidFill>
                  <a:schemeClr val="tx1"/>
                </a:solidFill>
              </a:rPr>
              <a:t>What </a:t>
            </a:r>
            <a:r>
              <a:rPr lang="en-US" sz="2400" u="sng" dirty="0">
                <a:solidFill>
                  <a:schemeClr val="tx1"/>
                </a:solidFill>
              </a:rPr>
              <a:t>powers</a:t>
            </a:r>
            <a:r>
              <a:rPr lang="en-US" sz="2400" dirty="0">
                <a:solidFill>
                  <a:schemeClr val="tx1"/>
                </a:solidFill>
              </a:rPr>
              <a:t> does the community board have?</a:t>
            </a:r>
          </a:p>
          <a:p>
            <a:pPr marL="800100" lvl="1" indent="-342900">
              <a:buFont typeface="+mj-lt"/>
              <a:buAutoNum type="arabicPeriod"/>
            </a:pPr>
            <a:r>
              <a:rPr lang="en-US" sz="2000" b="1" dirty="0">
                <a:solidFill>
                  <a:schemeClr val="tx1"/>
                </a:solidFill>
              </a:rPr>
              <a:t>Draft reports</a:t>
            </a:r>
          </a:p>
          <a:p>
            <a:pPr marL="800100" lvl="1" indent="-342900">
              <a:buFont typeface="+mj-lt"/>
              <a:buAutoNum type="arabicPeriod"/>
            </a:pPr>
            <a:r>
              <a:rPr lang="en-US" sz="2000" b="1" dirty="0">
                <a:solidFill>
                  <a:schemeClr val="tx1"/>
                </a:solidFill>
              </a:rPr>
              <a:t>Commission FAA-led studies </a:t>
            </a:r>
          </a:p>
          <a:p>
            <a:pPr marL="800100" lvl="1" indent="-342900">
              <a:buFont typeface="+mj-lt"/>
              <a:buAutoNum type="arabicPeriod"/>
            </a:pPr>
            <a:r>
              <a:rPr lang="en-US" sz="2000" b="1" dirty="0">
                <a:solidFill>
                  <a:schemeClr val="tx1"/>
                </a:solidFill>
              </a:rPr>
              <a:t>Instrumentation requests</a:t>
            </a:r>
            <a:endParaRPr lang="en-US" sz="1600" dirty="0">
              <a:solidFill>
                <a:schemeClr val="tx1"/>
              </a:solidFill>
            </a:endParaRPr>
          </a:p>
          <a:p>
            <a:pPr lvl="1"/>
            <a:endParaRPr lang="en-US" sz="2000" dirty="0">
              <a:solidFill>
                <a:schemeClr val="tx1"/>
              </a:solidFill>
            </a:endParaRPr>
          </a:p>
          <a:p>
            <a:endParaRPr lang="en-US" sz="2400" dirty="0">
              <a:solidFill>
                <a:schemeClr val="tx1"/>
              </a:solidFill>
            </a:endParaRPr>
          </a:p>
          <a:p>
            <a:endParaRPr lang="en-US" dirty="0"/>
          </a:p>
        </p:txBody>
      </p:sp>
    </p:spTree>
    <p:extLst>
      <p:ext uri="{BB962C8B-B14F-4D97-AF65-F5344CB8AC3E}">
        <p14:creationId xmlns:p14="http://schemas.microsoft.com/office/powerpoint/2010/main" val="141115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45CB838-8EA4-4C49-9A41-DA784317B700}"/>
              </a:ext>
            </a:extLst>
          </p:cNvPr>
          <p:cNvSpPr>
            <a:spLocks noGrp="1"/>
          </p:cNvSpPr>
          <p:nvPr>
            <p:ph idx="1"/>
          </p:nvPr>
        </p:nvSpPr>
        <p:spPr>
          <a:xfrm>
            <a:off x="232267" y="959071"/>
            <a:ext cx="3519926" cy="5308600"/>
          </a:xfrm>
        </p:spPr>
        <p:txBody>
          <a:bodyPr/>
          <a:lstStyle/>
          <a:p>
            <a:r>
              <a:rPr lang="en-US" dirty="0">
                <a:solidFill>
                  <a:schemeClr val="tx1"/>
                </a:solidFill>
              </a:rPr>
              <a:t>Community boards may collaborate with local airport operators and the FAA to draft a community report to detail community concerns and issues related to disparate impact.</a:t>
            </a:r>
            <a:endParaRPr lang="en-US" b="1" dirty="0">
              <a:solidFill>
                <a:schemeClr val="tx1"/>
              </a:solidFill>
            </a:endParaRPr>
          </a:p>
          <a:p>
            <a:pPr marL="0" indent="0">
              <a:buNone/>
            </a:pPr>
            <a:endParaRPr lang="en-US" dirty="0"/>
          </a:p>
        </p:txBody>
      </p:sp>
      <p:sp>
        <p:nvSpPr>
          <p:cNvPr id="4" name="Title 1">
            <a:extLst>
              <a:ext uri="{FF2B5EF4-FFF2-40B4-BE49-F238E27FC236}">
                <a16:creationId xmlns:a16="http://schemas.microsoft.com/office/drawing/2014/main" xmlns="" id="{2AFB18C7-577D-489C-AB05-545B53571CE3}"/>
              </a:ext>
            </a:extLst>
          </p:cNvPr>
          <p:cNvSpPr txBox="1">
            <a:spLocks/>
          </p:cNvSpPr>
          <p:nvPr/>
        </p:nvSpPr>
        <p:spPr>
          <a:xfrm>
            <a:off x="4012594" y="273271"/>
            <a:ext cx="3803898" cy="1371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dirty="0"/>
              <a:t>Commission studies</a:t>
            </a:r>
          </a:p>
        </p:txBody>
      </p:sp>
      <p:sp>
        <p:nvSpPr>
          <p:cNvPr id="5" name="Content Placeholder 2">
            <a:extLst>
              <a:ext uri="{FF2B5EF4-FFF2-40B4-BE49-F238E27FC236}">
                <a16:creationId xmlns:a16="http://schemas.microsoft.com/office/drawing/2014/main" xmlns="" id="{F5736DD5-97B4-49F3-9DC0-F7BAB0F0DA71}"/>
              </a:ext>
            </a:extLst>
          </p:cNvPr>
          <p:cNvSpPr txBox="1">
            <a:spLocks/>
          </p:cNvSpPr>
          <p:nvPr/>
        </p:nvSpPr>
        <p:spPr>
          <a:xfrm>
            <a:off x="4115108" y="1098333"/>
            <a:ext cx="3519926" cy="5308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solidFill>
                  <a:schemeClr val="tx1"/>
                </a:solidFill>
              </a:rPr>
              <a:t>Studies can include a range of different data points as agreed to by the community board. The studies will make recommendations to alleviate concerns of the community, and to address effects found in in the study.</a:t>
            </a:r>
            <a:endParaRPr lang="en-US" b="1" dirty="0">
              <a:solidFill>
                <a:schemeClr val="tx1"/>
              </a:solidFill>
            </a:endParaRPr>
          </a:p>
          <a:p>
            <a:pPr marL="0" indent="0">
              <a:buFont typeface="Wingdings 3" panose="05040102010807070707" pitchFamily="18" charset="2"/>
              <a:buNone/>
            </a:pPr>
            <a:endParaRPr lang="en-US" dirty="0"/>
          </a:p>
        </p:txBody>
      </p:sp>
      <p:sp>
        <p:nvSpPr>
          <p:cNvPr id="6" name="Title 1">
            <a:extLst>
              <a:ext uri="{FF2B5EF4-FFF2-40B4-BE49-F238E27FC236}">
                <a16:creationId xmlns:a16="http://schemas.microsoft.com/office/drawing/2014/main" xmlns="" id="{972E1847-B46F-49F2-907A-075DE7B3C667}"/>
              </a:ext>
            </a:extLst>
          </p:cNvPr>
          <p:cNvSpPr txBox="1">
            <a:spLocks/>
          </p:cNvSpPr>
          <p:nvPr/>
        </p:nvSpPr>
        <p:spPr>
          <a:xfrm>
            <a:off x="8029479" y="304645"/>
            <a:ext cx="3961784" cy="1371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t>Instrumentation requests</a:t>
            </a:r>
          </a:p>
        </p:txBody>
      </p:sp>
      <p:sp>
        <p:nvSpPr>
          <p:cNvPr id="7" name="Content Placeholder 2">
            <a:extLst>
              <a:ext uri="{FF2B5EF4-FFF2-40B4-BE49-F238E27FC236}">
                <a16:creationId xmlns:a16="http://schemas.microsoft.com/office/drawing/2014/main" xmlns="" id="{9777EEAC-021F-4AC4-9CCD-714235615776}"/>
              </a:ext>
            </a:extLst>
          </p:cNvPr>
          <p:cNvSpPr txBox="1">
            <a:spLocks/>
          </p:cNvSpPr>
          <p:nvPr/>
        </p:nvSpPr>
        <p:spPr>
          <a:xfrm>
            <a:off x="8155834" y="756747"/>
            <a:ext cx="3519926" cy="496438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Century Gothic" panose="020B0502020202020204" pitchFamily="34" charset="0"/>
              <a:buChar char="►"/>
            </a:pPr>
            <a:r>
              <a:rPr lang="en-US" dirty="0">
                <a:solidFill>
                  <a:schemeClr val="tx1"/>
                </a:solidFill>
              </a:rPr>
              <a:t>Community boards have the authority to request that the FAA provide additional noise instrumentation to measure airplane noise.</a:t>
            </a:r>
          </a:p>
          <a:p>
            <a:pPr marL="0" indent="0">
              <a:buFont typeface="Wingdings 3" panose="05040102010807070707" pitchFamily="18" charset="2"/>
              <a:buNone/>
            </a:pPr>
            <a:endParaRPr lang="en-US" dirty="0"/>
          </a:p>
        </p:txBody>
      </p:sp>
      <p:sp>
        <p:nvSpPr>
          <p:cNvPr id="2" name="Title 1">
            <a:extLst>
              <a:ext uri="{FF2B5EF4-FFF2-40B4-BE49-F238E27FC236}">
                <a16:creationId xmlns:a16="http://schemas.microsoft.com/office/drawing/2014/main" xmlns="" id="{4CAEC1AD-05FC-41C1-959B-054B721ACD5A}"/>
              </a:ext>
            </a:extLst>
          </p:cNvPr>
          <p:cNvSpPr>
            <a:spLocks noGrp="1"/>
          </p:cNvSpPr>
          <p:nvPr>
            <p:ph type="title"/>
          </p:nvPr>
        </p:nvSpPr>
        <p:spPr>
          <a:xfrm>
            <a:off x="-232" y="273271"/>
            <a:ext cx="3657600" cy="1371600"/>
          </a:xfrm>
        </p:spPr>
        <p:txBody>
          <a:bodyPr>
            <a:normAutofit/>
          </a:bodyPr>
          <a:lstStyle/>
          <a:p>
            <a:pPr algn="ctr"/>
            <a:r>
              <a:rPr lang="en-US" sz="3000" dirty="0"/>
              <a:t>Generate reports</a:t>
            </a:r>
          </a:p>
        </p:txBody>
      </p:sp>
    </p:spTree>
    <p:extLst>
      <p:ext uri="{BB962C8B-B14F-4D97-AF65-F5344CB8AC3E}">
        <p14:creationId xmlns:p14="http://schemas.microsoft.com/office/powerpoint/2010/main" val="62749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122" name="Picture 2" descr="http://www.pavementcouncil.org/wp-content/uploads/2015/08/FAA_bldg.jpg">
            <a:extLst>
              <a:ext uri="{FF2B5EF4-FFF2-40B4-BE49-F238E27FC236}">
                <a16:creationId xmlns:a16="http://schemas.microsoft.com/office/drawing/2014/main" xmlns="" id="{78D0C6B0-264D-47FC-9C51-F6F69C341FC4}"/>
              </a:ext>
            </a:extLst>
          </p:cNvPr>
          <p:cNvPicPr>
            <a:picLocks noChangeAspect="1" noChangeArrowheads="1"/>
          </p:cNvPicPr>
          <p:nvPr/>
        </p:nvPicPr>
        <p:blipFill rotWithShape="1">
          <a:blip r:embed="rId3">
            <a:alphaModFix amt="22000"/>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val="0"/>
              </a:ext>
            </a:extLst>
          </a:blip>
          <a:srcRect t="164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xmlns="" id="{52137B31-56AF-4BA4-858A-9D44C691B935}"/>
              </a:ext>
            </a:extLst>
          </p:cNvPr>
          <p:cNvSpPr>
            <a:spLocks noGrp="1"/>
          </p:cNvSpPr>
          <p:nvPr>
            <p:ph idx="1"/>
          </p:nvPr>
        </p:nvSpPr>
        <p:spPr>
          <a:xfrm>
            <a:off x="1582326" y="2921876"/>
            <a:ext cx="9027347" cy="2736192"/>
          </a:xfrm>
        </p:spPr>
        <p:txBody>
          <a:bodyPr>
            <a:normAutofit fontScale="77500" lnSpcReduction="20000"/>
          </a:bodyPr>
          <a:lstStyle/>
          <a:p>
            <a:pPr lvl="1"/>
            <a:r>
              <a:rPr lang="en-US" sz="2600" dirty="0">
                <a:solidFill>
                  <a:schemeClr val="tx1"/>
                </a:solidFill>
              </a:rPr>
              <a:t>Designates an employee to work with each community board</a:t>
            </a:r>
          </a:p>
          <a:p>
            <a:pPr lvl="1"/>
            <a:r>
              <a:rPr lang="en-US" sz="2600" dirty="0">
                <a:solidFill>
                  <a:schemeClr val="tx1"/>
                </a:solidFill>
              </a:rPr>
              <a:t>Ensure a representative and/or expert from FAA attends each meeting of the community board</a:t>
            </a:r>
          </a:p>
          <a:p>
            <a:pPr lvl="1"/>
            <a:r>
              <a:rPr lang="en-US" sz="2600" dirty="0">
                <a:solidFill>
                  <a:schemeClr val="tx1"/>
                </a:solidFill>
              </a:rPr>
              <a:t>FAA representative may work with the board to draft the community report</a:t>
            </a:r>
          </a:p>
          <a:p>
            <a:pPr lvl="1"/>
            <a:r>
              <a:rPr lang="en-US" sz="2600" dirty="0">
                <a:solidFill>
                  <a:schemeClr val="tx1"/>
                </a:solidFill>
              </a:rPr>
              <a:t>FAA and each community board that petitions for a study shall collaborate together on the scope and methodology of such community study. </a:t>
            </a:r>
          </a:p>
          <a:p>
            <a:pPr marL="457200" lvl="1" indent="0">
              <a:buNone/>
            </a:pPr>
            <a:endParaRPr lang="en-US" sz="2600" dirty="0">
              <a:solidFill>
                <a:schemeClr val="tx1"/>
              </a:solidFill>
            </a:endParaRPr>
          </a:p>
          <a:p>
            <a:pPr lvl="1"/>
            <a:endParaRPr lang="en-US" sz="2600" dirty="0">
              <a:solidFill>
                <a:schemeClr val="tx1"/>
              </a:solidFill>
            </a:endParaRPr>
          </a:p>
          <a:p>
            <a:endParaRPr lang="en-US" sz="2400" dirty="0">
              <a:solidFill>
                <a:schemeClr val="tx1"/>
              </a:solidFill>
            </a:endParaRPr>
          </a:p>
        </p:txBody>
      </p:sp>
      <p:sp>
        <p:nvSpPr>
          <p:cNvPr id="4" name="Title 3">
            <a:extLst>
              <a:ext uri="{FF2B5EF4-FFF2-40B4-BE49-F238E27FC236}">
                <a16:creationId xmlns:a16="http://schemas.microsoft.com/office/drawing/2014/main" xmlns="" id="{DC202C75-4ACE-49B4-82E1-60601E9CC6C6}"/>
              </a:ext>
            </a:extLst>
          </p:cNvPr>
          <p:cNvSpPr>
            <a:spLocks noGrp="1"/>
          </p:cNvSpPr>
          <p:nvPr>
            <p:ph type="title"/>
          </p:nvPr>
        </p:nvSpPr>
        <p:spPr>
          <a:xfrm>
            <a:off x="250271" y="-177800"/>
            <a:ext cx="8534400" cy="1507067"/>
          </a:xfrm>
        </p:spPr>
        <p:txBody>
          <a:bodyPr>
            <a:normAutofit/>
          </a:bodyPr>
          <a:lstStyle/>
          <a:p>
            <a:r>
              <a:rPr lang="en-US" sz="3600" dirty="0"/>
              <a:t>Roles/responsibilities of the faa</a:t>
            </a:r>
          </a:p>
        </p:txBody>
      </p:sp>
    </p:spTree>
    <p:extLst>
      <p:ext uri="{BB962C8B-B14F-4D97-AF65-F5344CB8AC3E}">
        <p14:creationId xmlns:p14="http://schemas.microsoft.com/office/powerpoint/2010/main" val="1805348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194" name="Picture 2" descr="http://tlists.com/wp-content/uploads/2015/09/business-plan-images-1140x641.jpg">
            <a:extLst>
              <a:ext uri="{FF2B5EF4-FFF2-40B4-BE49-F238E27FC236}">
                <a16:creationId xmlns:a16="http://schemas.microsoft.com/office/drawing/2014/main" xmlns="" id="{48A3A825-4A76-4158-B341-B135617F034F}"/>
              </a:ext>
            </a:extLst>
          </p:cNvPr>
          <p:cNvPicPr>
            <a:picLocks noChangeAspect="1" noChangeArrowheads="1"/>
          </p:cNvPicPr>
          <p:nvPr/>
        </p:nvPicPr>
        <p:blipFill>
          <a:blip r:embed="rId3">
            <a:alphaModFix amt="37000"/>
            <a:extLst>
              <a:ext uri="{BEBA8EAE-BF5A-486C-A8C5-ECC9F3942E4B}">
                <a14:imgProps xmlns:a14="http://schemas.microsoft.com/office/drawing/2010/main">
                  <a14:imgLayer r:embed="rId4">
                    <a14:imgEffect>
                      <a14:brightnessContrast bright="-81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53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E5F7936F-3C47-46BA-B8CA-64176F3700C2}"/>
              </a:ext>
            </a:extLst>
          </p:cNvPr>
          <p:cNvSpPr>
            <a:spLocks noGrp="1"/>
          </p:cNvSpPr>
          <p:nvPr>
            <p:ph idx="1"/>
          </p:nvPr>
        </p:nvSpPr>
        <p:spPr>
          <a:xfrm>
            <a:off x="337370" y="927538"/>
            <a:ext cx="10656451" cy="5308600"/>
          </a:xfrm>
        </p:spPr>
        <p:txBody>
          <a:bodyPr>
            <a:normAutofit/>
          </a:bodyPr>
          <a:lstStyle/>
          <a:p>
            <a:pPr lvl="1"/>
            <a:r>
              <a:rPr lang="en-US" sz="2000" dirty="0">
                <a:solidFill>
                  <a:schemeClr val="tx1"/>
                </a:solidFill>
              </a:rPr>
              <a:t>Must be generated no later than 6 months after a community report</a:t>
            </a:r>
          </a:p>
          <a:p>
            <a:pPr lvl="1"/>
            <a:r>
              <a:rPr lang="en-US" sz="2000" dirty="0">
                <a:solidFill>
                  <a:schemeClr val="tx1"/>
                </a:solidFill>
              </a:rPr>
              <a:t>Must include a long-term regional plan that focuses on reducing/minimizing disparate impacts for the designated community</a:t>
            </a:r>
          </a:p>
          <a:p>
            <a:pPr lvl="1"/>
            <a:r>
              <a:rPr lang="en-US" sz="2000" dirty="0">
                <a:solidFill>
                  <a:schemeClr val="tx1"/>
                </a:solidFill>
              </a:rPr>
              <a:t>Must consider implementation of changes to operations and flight paths if the community report or community study indicates such changes would decrease the impacts on the designated community. If determined not to be effective, FAA must explain rationale.</a:t>
            </a:r>
          </a:p>
          <a:p>
            <a:pPr lvl="1"/>
            <a:r>
              <a:rPr lang="en-US" sz="2000" dirty="0">
                <a:solidFill>
                  <a:schemeClr val="tx1"/>
                </a:solidFill>
              </a:rPr>
              <a:t>Must be made publicly available</a:t>
            </a:r>
          </a:p>
        </p:txBody>
      </p:sp>
      <p:sp>
        <p:nvSpPr>
          <p:cNvPr id="4" name="Title 3">
            <a:extLst>
              <a:ext uri="{FF2B5EF4-FFF2-40B4-BE49-F238E27FC236}">
                <a16:creationId xmlns:a16="http://schemas.microsoft.com/office/drawing/2014/main" xmlns="" id="{14DD7250-2AF8-420D-83F6-AC412174218E}"/>
              </a:ext>
            </a:extLst>
          </p:cNvPr>
          <p:cNvSpPr>
            <a:spLocks noGrp="1"/>
          </p:cNvSpPr>
          <p:nvPr>
            <p:ph type="title"/>
          </p:nvPr>
        </p:nvSpPr>
        <p:spPr>
          <a:xfrm>
            <a:off x="250271" y="-177800"/>
            <a:ext cx="8534400" cy="1507067"/>
          </a:xfrm>
        </p:spPr>
        <p:txBody>
          <a:bodyPr>
            <a:normAutofit/>
          </a:bodyPr>
          <a:lstStyle/>
          <a:p>
            <a:r>
              <a:rPr lang="en-US" sz="3600" dirty="0"/>
              <a:t>Action plans</a:t>
            </a:r>
          </a:p>
        </p:txBody>
      </p:sp>
    </p:spTree>
    <p:extLst>
      <p:ext uri="{BB962C8B-B14F-4D97-AF65-F5344CB8AC3E}">
        <p14:creationId xmlns:p14="http://schemas.microsoft.com/office/powerpoint/2010/main" val="369424487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767</TotalTime>
  <Words>485</Words>
  <Application>Microsoft Office PowerPoint</Application>
  <PresentationFormat>Custom</PresentationFormat>
  <Paragraphs>62</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Slice</vt:lpstr>
      <vt:lpstr>Overview: The Aviation impacted communities act  </vt:lpstr>
      <vt:lpstr>Process established by aviation impacted communities act</vt:lpstr>
      <vt:lpstr>How is an “aviation impacted community” defined?</vt:lpstr>
      <vt:lpstr>Community boards</vt:lpstr>
      <vt:lpstr>Community boards</vt:lpstr>
      <vt:lpstr>Community boards</vt:lpstr>
      <vt:lpstr>Generate reports</vt:lpstr>
      <vt:lpstr>Roles/responsibilities of the faa</vt:lpstr>
      <vt:lpstr>Action plans</vt:lpstr>
      <vt:lpstr>Mitigation funding</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impacted communities act</dc:title>
  <dc:creator>Wyma-Bradley, Amanda</dc:creator>
  <cp:lastModifiedBy>Suntower</cp:lastModifiedBy>
  <cp:revision>30</cp:revision>
  <dcterms:created xsi:type="dcterms:W3CDTF">2019-07-29T19:41:21Z</dcterms:created>
  <dcterms:modified xsi:type="dcterms:W3CDTF">2019-08-20T18:17:00Z</dcterms:modified>
</cp:coreProperties>
</file>