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38"/>
  </p:notesMasterIdLst>
  <p:sldIdLst>
    <p:sldId id="256" r:id="rId6"/>
    <p:sldId id="335" r:id="rId7"/>
    <p:sldId id="385" r:id="rId8"/>
    <p:sldId id="387" r:id="rId9"/>
    <p:sldId id="388" r:id="rId10"/>
    <p:sldId id="357" r:id="rId11"/>
    <p:sldId id="358" r:id="rId12"/>
    <p:sldId id="390" r:id="rId13"/>
    <p:sldId id="392" r:id="rId14"/>
    <p:sldId id="389" r:id="rId15"/>
    <p:sldId id="394" r:id="rId16"/>
    <p:sldId id="395" r:id="rId17"/>
    <p:sldId id="393" r:id="rId18"/>
    <p:sldId id="397" r:id="rId19"/>
    <p:sldId id="396" r:id="rId20"/>
    <p:sldId id="398" r:id="rId21"/>
    <p:sldId id="399" r:id="rId22"/>
    <p:sldId id="408" r:id="rId23"/>
    <p:sldId id="400" r:id="rId24"/>
    <p:sldId id="402" r:id="rId25"/>
    <p:sldId id="367" r:id="rId26"/>
    <p:sldId id="386" r:id="rId27"/>
    <p:sldId id="391" r:id="rId28"/>
    <p:sldId id="401" r:id="rId29"/>
    <p:sldId id="353" r:id="rId30"/>
    <p:sldId id="403" r:id="rId31"/>
    <p:sldId id="405" r:id="rId32"/>
    <p:sldId id="404" r:id="rId33"/>
    <p:sldId id="349" r:id="rId34"/>
    <p:sldId id="350" r:id="rId35"/>
    <p:sldId id="407" r:id="rId36"/>
    <p:sldId id="406" r:id="rId37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1" autoAdjust="0"/>
  </p:normalViewPr>
  <p:slideViewPr>
    <p:cSldViewPr>
      <p:cViewPr>
        <p:scale>
          <a:sx n="113" d="100"/>
          <a:sy n="113" d="100"/>
        </p:scale>
        <p:origin x="-77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smtClean="0"/>
            </a:lvl1pPr>
          </a:lstStyle>
          <a:p>
            <a:pPr>
              <a:defRPr/>
            </a:pPr>
            <a:fld id="{72E2662F-F107-4866-89C7-4A6D55027649}" type="datetimeFigureOut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1A0908F-99D2-4DD0-94FE-9B86F5D9F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D18B-8614-4C39-8C0B-0D26BDB175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55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D18B-8614-4C39-8C0B-0D26BDB1752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8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b="22820"/>
          <a:stretch>
            <a:fillRect/>
          </a:stretch>
        </p:blipFill>
        <p:spPr bwMode="auto">
          <a:xfrm>
            <a:off x="0" y="2971800"/>
            <a:ext cx="8458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905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28850"/>
            <a:ext cx="39624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1B4A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EECCF4-224B-4641-A7FF-A2AD40FA6AF2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DC68C-1EEA-4E70-BEDA-EA1B7AC60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457700"/>
            <a:ext cx="8229600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00550"/>
            <a:ext cx="8229600" cy="2857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23FF480-665C-496C-808F-4CC7CE27C921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B18D-DF04-4BE8-9C75-BD248F8CE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4" t="13547" r="22952" b="88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14500"/>
            <a:ext cx="19812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1" y="3886201"/>
            <a:ext cx="3617913" cy="4393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4A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0EE2E-7BE0-4336-AC09-F2CF173F07B3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2FC0-0114-4AC2-94C1-E811A368F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3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4457700"/>
            <a:ext cx="8229600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00550"/>
            <a:ext cx="8229600" cy="2857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C9FF8-C709-473C-A3A4-824AF4AFE416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501F2FC-3F74-4213-BE64-6680CDD1B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3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4457700"/>
            <a:ext cx="8229600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00550"/>
            <a:ext cx="8229600" cy="2857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B4F1D1-86BB-46A6-A819-8EA104169FC8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A36F10C-0382-4F4C-A6CC-8A1F0CC51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9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0" t="46085" r="20212" b="823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777" r="67555" b="80605"/>
          <a:stretch>
            <a:fillRect/>
          </a:stretch>
        </p:blipFill>
        <p:spPr bwMode="auto">
          <a:xfrm>
            <a:off x="3670300" y="0"/>
            <a:ext cx="5473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43350"/>
            <a:ext cx="1917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E906F2-B5F1-45E5-A1E5-C361EE16D849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2841F-85AC-4097-8AA0-E64C37FC1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0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457700"/>
            <a:ext cx="8229600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00550"/>
            <a:ext cx="8229600" cy="2857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4CA2FF-4405-4651-BD02-627E686BAF9A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016C-2D13-4EC2-BB85-490E3E928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1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2F2F2"/>
            </a:gs>
            <a:gs pos="50000">
              <a:srgbClr val="D9D9D9"/>
            </a:gs>
            <a:gs pos="100000">
              <a:srgbClr val="BFBF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BB8D03-B9C2-44C6-8D57-4019FFB9AC8B}" type="datetime1">
              <a:rPr lang="en-US"/>
              <a:pPr>
                <a:defRPr/>
              </a:pPr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04BD1-2ECC-43D7-A103-CEF6A4A1B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B4A55"/>
          </a:solidFill>
          <a:latin typeface="Signika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B4A55"/>
          </a:solidFill>
          <a:latin typeface="Signik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B4A55"/>
          </a:solidFill>
          <a:latin typeface="Signika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B4A55"/>
          </a:solidFill>
          <a:latin typeface="Signika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B4A55"/>
          </a:solidFill>
          <a:latin typeface="Signika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B4A55"/>
          </a:solidFill>
          <a:latin typeface="Signika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B4A55"/>
          </a:solidFill>
          <a:latin typeface="Signik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33400" y="819150"/>
            <a:ext cx="8153400" cy="1103313"/>
          </a:xfrm>
        </p:spPr>
        <p:txBody>
          <a:bodyPr/>
          <a:lstStyle/>
          <a:p>
            <a:r>
              <a:rPr lang="en-US" dirty="0" smtClean="0">
                <a:latin typeface="sans serif"/>
              </a:rPr>
              <a:t>Airport Financial Forecast &amp; SAMP Impacts</a:t>
            </a:r>
            <a:endParaRPr lang="en-US" altLang="en-US" dirty="0" smtClean="0">
              <a:solidFill>
                <a:schemeClr val="accent1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sans serif"/>
              </a:rPr>
              <a:t>Commission Briefing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sans serif"/>
              </a:rPr>
              <a:t>May 8, 2018</a:t>
            </a:r>
            <a:endParaRPr lang="en-US" sz="2000" dirty="0">
              <a:solidFill>
                <a:schemeClr val="tx2"/>
              </a:solidFill>
              <a:latin typeface="sans serif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C13F6-15FD-4605-8A69-8DE5B06BA22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609600"/>
          </a:xfrm>
        </p:spPr>
        <p:txBody>
          <a:bodyPr/>
          <a:lstStyle/>
          <a:p>
            <a:r>
              <a:rPr lang="en-US" dirty="0" smtClean="0"/>
              <a:t>Baseline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3562350"/>
            <a:ext cx="7924800" cy="838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Completion of major projects (NSAT, IAF and Baggage Optimization) will drive up CPE</a:t>
            </a:r>
          </a:p>
          <a:p>
            <a:r>
              <a:rPr lang="en-US" dirty="0" smtClean="0"/>
              <a:t>Allowance provides capacity within forecast period for as yet undefined future projects</a:t>
            </a:r>
          </a:p>
          <a:p>
            <a:r>
              <a:rPr lang="en-US" dirty="0" smtClean="0"/>
              <a:t>Debt service coverage remains above 1.25x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 capital plan is affordable; however, does not include SAMP projects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19150"/>
            <a:ext cx="7343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</p:spPr>
        <p:txBody>
          <a:bodyPr/>
          <a:lstStyle/>
          <a:p>
            <a:r>
              <a:rPr lang="en-US" dirty="0" smtClean="0"/>
              <a:t>Future CPE – Peer Airports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SEA, forecast based on current capital program (pre-SAMP)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6" y="971550"/>
            <a:ext cx="8518692" cy="3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7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 to SEA CPE?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429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SEA is critical to the economic prosperity of the Puget Sound region</a:t>
            </a:r>
          </a:p>
          <a:p>
            <a:r>
              <a:rPr lang="en-US" dirty="0" smtClean="0"/>
              <a:t>Excepting Paine Field, no realistic airport alternatives within 10-15 years</a:t>
            </a:r>
          </a:p>
          <a:p>
            <a:r>
              <a:rPr lang="en-US" dirty="0" smtClean="0"/>
              <a:t>Many international gateway airports face high future investments to add capacity; much not yet incorporated into publicly available financial forecasts</a:t>
            </a:r>
          </a:p>
          <a:p>
            <a:pPr lvl="1"/>
            <a:r>
              <a:rPr lang="en-US" dirty="0" smtClean="0"/>
              <a:t>While no airport today shows forecasted CPE &gt;$30, some likely will </a:t>
            </a:r>
          </a:p>
          <a:p>
            <a:pPr lvl="1"/>
            <a:r>
              <a:rPr lang="en-US" dirty="0" smtClean="0"/>
              <a:t>O’Hare recently announced $8.5 billion expansion to be added to program that already forecasts $25 CPE.</a:t>
            </a:r>
          </a:p>
          <a:p>
            <a:r>
              <a:rPr lang="en-US" dirty="0"/>
              <a:t>Port must strike balance between maintaining cost competitive airport for airlines and providing public with an airport that meets needs of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At this point, staff estimates that $25 - $30 CPE is the upper limit to what could be deemed affordable for 2027 - 2030 </a:t>
            </a:r>
          </a:p>
          <a:p>
            <a:r>
              <a:rPr lang="en-US" dirty="0" smtClean="0"/>
              <a:t>With SAMP projects, SEA will target maintaining CPE among international gateway airports rather than middle third of 30 large hub airports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Sea-Tac well positioned to take on needed investments, but there are affordability limits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97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609600"/>
          </a:xfrm>
        </p:spPr>
        <p:txBody>
          <a:bodyPr/>
          <a:lstStyle/>
          <a:p>
            <a:r>
              <a:rPr lang="en-US" dirty="0" smtClean="0"/>
              <a:t>Projection:  SAMP 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3562350"/>
            <a:ext cx="7924800" cy="838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Major SAMP project elements completed and in airline rate bases by 2027</a:t>
            </a:r>
          </a:p>
          <a:p>
            <a:r>
              <a:rPr lang="en-US" dirty="0" smtClean="0"/>
              <a:t>Need to charge “coverage” in airline rate bases beginning in 2023 due to debt service coverage dropping below 1.25x exacerbates growth in CPE</a:t>
            </a:r>
          </a:p>
          <a:p>
            <a:r>
              <a:rPr lang="en-US" dirty="0" smtClean="0"/>
              <a:t>Debt level more than triples.  Impact on Port credit ratings uncertain, likely would see downgrade.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CPE of $36 likely too high – not financially feasible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19150"/>
            <a:ext cx="7343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 Scenario 2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To achieve CPE&lt;$30:</a:t>
            </a:r>
          </a:p>
          <a:p>
            <a:pPr lvl="1"/>
            <a:r>
              <a:rPr lang="en-US" dirty="0" smtClean="0"/>
              <a:t>Extend bond amortization from 25 – 30 years</a:t>
            </a:r>
          </a:p>
          <a:p>
            <a:pPr lvl="1"/>
            <a:r>
              <a:rPr lang="en-US" dirty="0" smtClean="0"/>
              <a:t>Targeted growth in Non-aero revenues and NOI:</a:t>
            </a:r>
          </a:p>
          <a:p>
            <a:pPr lvl="2"/>
            <a:r>
              <a:rPr lang="en-US" dirty="0" smtClean="0"/>
              <a:t>Non-aero revenue per enplanement in 2018:  $9.93</a:t>
            </a:r>
          </a:p>
          <a:p>
            <a:pPr lvl="2"/>
            <a:r>
              <a:rPr lang="en-US" dirty="0" smtClean="0"/>
              <a:t>Baseline forecast for 2027:  $10.50</a:t>
            </a:r>
          </a:p>
          <a:p>
            <a:pPr lvl="2"/>
            <a:r>
              <a:rPr lang="en-US" dirty="0" smtClean="0"/>
              <a:t>Targeted projection for 2027:  $11.92</a:t>
            </a:r>
          </a:p>
          <a:p>
            <a:pPr lvl="2"/>
            <a:r>
              <a:rPr lang="en-US" dirty="0" smtClean="0"/>
              <a:t>Assume revenues drop down as NOI:  +$40 million in 2027</a:t>
            </a:r>
          </a:p>
          <a:p>
            <a:pPr lvl="1"/>
            <a:r>
              <a:rPr lang="en-US" dirty="0" smtClean="0"/>
              <a:t>Reduced capital spending by $845 million:</a:t>
            </a:r>
          </a:p>
          <a:p>
            <a:pPr lvl="2"/>
            <a:r>
              <a:rPr lang="en-US" dirty="0" smtClean="0"/>
              <a:t>Reduce budget for South Satellite renovation by $400 million (effectively deferring reconstruction), but still allowing for significant improvements ($200 million)</a:t>
            </a:r>
          </a:p>
          <a:p>
            <a:pPr lvl="2"/>
            <a:r>
              <a:rPr lang="en-US" dirty="0" smtClean="0"/>
              <a:t>Reduce Allowance CIPs by $445 million (reduces flexibility for ongoing needs)</a:t>
            </a:r>
          </a:p>
          <a:p>
            <a:pPr lvl="2"/>
            <a:r>
              <a:rPr lang="en-US" dirty="0" smtClean="0"/>
              <a:t>IAF project may consume much of remaining Allowance, reducing flexibility further</a:t>
            </a:r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With these modified assumptions, SAMP appears to be financially feasible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0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609600"/>
          </a:xfrm>
        </p:spPr>
        <p:txBody>
          <a:bodyPr/>
          <a:lstStyle/>
          <a:p>
            <a:r>
              <a:rPr lang="en-US" dirty="0" smtClean="0"/>
              <a:t>Projection:  SAMP 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3562350"/>
            <a:ext cx="79248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Debt service coverage drops below 1.25x in 2027, requiring charging $64 million of coverage in rate base.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CPE and Debt Per Enplanement levels high, but financially feasible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19150"/>
            <a:ext cx="7343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9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 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200400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 smtClean="0"/>
              <a:t>Vehicular access to airport will likely evolve in next ten years</a:t>
            </a:r>
          </a:p>
          <a:p>
            <a:pPr lvl="1"/>
            <a:r>
              <a:rPr lang="en-US" sz="2700" dirty="0"/>
              <a:t>Transportation Network Companies (TNCs) may continue to erode </a:t>
            </a:r>
            <a:r>
              <a:rPr lang="en-US" sz="2700" dirty="0" smtClean="0"/>
              <a:t>demand for rental cars </a:t>
            </a:r>
          </a:p>
          <a:p>
            <a:pPr lvl="1"/>
            <a:r>
              <a:rPr lang="en-US" sz="2700" dirty="0" smtClean="0"/>
              <a:t>Move towards autonomous vehicles will likely impact demand for airport parking</a:t>
            </a:r>
          </a:p>
          <a:p>
            <a:r>
              <a:rPr lang="en-US" sz="3100" dirty="0" smtClean="0"/>
              <a:t>SAMP Scenario 3 shows impact on CPE of 10% decline in rental car and public parking revenues by 2027</a:t>
            </a:r>
          </a:p>
          <a:p>
            <a:r>
              <a:rPr lang="en-US" sz="3100" dirty="0" smtClean="0"/>
              <a:t>Impact:</a:t>
            </a:r>
          </a:p>
          <a:p>
            <a:pPr lvl="1"/>
            <a:r>
              <a:rPr lang="en-US" sz="2700" dirty="0" smtClean="0"/>
              <a:t>Increases amount of coverage added to airline rate based to achieve 1.25x debt service coverage, thus driving up CPE to $32.32</a:t>
            </a:r>
          </a:p>
          <a:p>
            <a:pPr lvl="1"/>
            <a:r>
              <a:rPr lang="en-US" sz="2700" dirty="0" smtClean="0"/>
              <a:t>Or, achieving CPE of $29.99 would require reduced capital spending of $637 million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Decline in Non-aero NOI results in increased CPE or reduced capital capacity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1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609600"/>
          </a:xfrm>
        </p:spPr>
        <p:txBody>
          <a:bodyPr/>
          <a:lstStyle/>
          <a:p>
            <a:r>
              <a:rPr lang="en-US" dirty="0" smtClean="0"/>
              <a:t>Projection:  SAMP 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2000" y="3562350"/>
            <a:ext cx="7924800" cy="838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Reduced Non-aero NOI drives up 2027 CPE to $32.32</a:t>
            </a:r>
          </a:p>
          <a:p>
            <a:r>
              <a:rPr lang="en-US" dirty="0" smtClean="0"/>
              <a:t>Achieving 2027 CPE of $29.99 would require reduced capital spending of $637 million.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Reduced Non-aero NOI will negatively impact SAMP financial feasibility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95350"/>
            <a:ext cx="7343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 Scenario 2 vs. Baseline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Requires </a:t>
            </a:r>
            <a:r>
              <a:rPr lang="en-US" dirty="0"/>
              <a:t>deferring reconstruction of SSAT</a:t>
            </a:r>
          </a:p>
          <a:p>
            <a:r>
              <a:rPr lang="en-US" dirty="0" smtClean="0"/>
              <a:t>Limited Allowance for new CIPs or additional spending is a risk</a:t>
            </a:r>
          </a:p>
          <a:p>
            <a:pPr lvl="1"/>
            <a:r>
              <a:rPr lang="en-US" dirty="0" smtClean="0"/>
              <a:t>Need to find scope and/or cost savings in baseline and SAMP</a:t>
            </a:r>
          </a:p>
          <a:p>
            <a:r>
              <a:rPr lang="en-US" dirty="0" smtClean="0"/>
              <a:t>CPE at high end of feasible range, should be reduced</a:t>
            </a:r>
          </a:p>
          <a:p>
            <a:r>
              <a:rPr lang="en-US" dirty="0" smtClean="0"/>
              <a:t>Need to develop strategies to reduce coverage charged by:</a:t>
            </a:r>
          </a:p>
          <a:p>
            <a:pPr lvl="1"/>
            <a:r>
              <a:rPr lang="en-US" dirty="0" smtClean="0"/>
              <a:t>Increasing Non-Aero NOI</a:t>
            </a:r>
          </a:p>
          <a:p>
            <a:pPr lvl="1"/>
            <a:r>
              <a:rPr lang="en-US" dirty="0" smtClean="0"/>
              <a:t>Reducing O&amp;M costs</a:t>
            </a:r>
          </a:p>
          <a:p>
            <a:r>
              <a:rPr lang="en-US" dirty="0" smtClean="0"/>
              <a:t>Debt level will double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SAMP 2 projection is financially feasible, but requires business strategies and decisions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01F2FC-3F74-4213-BE64-6680CDD1BC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75" y="1123950"/>
            <a:ext cx="3870450" cy="32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5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SAMP:  Risks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76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Risks:</a:t>
            </a:r>
          </a:p>
          <a:p>
            <a:pPr lvl="1"/>
            <a:r>
              <a:rPr lang="en-US" dirty="0" smtClean="0"/>
              <a:t>Plan assumes growth in non-aero NOI can be realized</a:t>
            </a:r>
          </a:p>
          <a:p>
            <a:pPr lvl="1"/>
            <a:r>
              <a:rPr lang="en-US" dirty="0" smtClean="0"/>
              <a:t>Projects could cost more than current estimates</a:t>
            </a:r>
          </a:p>
          <a:p>
            <a:pPr lvl="1"/>
            <a:r>
              <a:rPr lang="en-US" dirty="0" smtClean="0"/>
              <a:t>Unforeseen project needs (e.g., renewal and replacement) could consume some capital capacity</a:t>
            </a:r>
            <a:endParaRPr lang="en-US" dirty="0"/>
          </a:p>
          <a:p>
            <a:r>
              <a:rPr lang="en-US" dirty="0" smtClean="0"/>
              <a:t>Opportunities:</a:t>
            </a:r>
          </a:p>
          <a:p>
            <a:pPr lvl="1"/>
            <a:r>
              <a:rPr lang="en-US" dirty="0" smtClean="0"/>
              <a:t>Time to align business strategies to grow non-aero NOI and reduce future spending</a:t>
            </a:r>
            <a:endParaRPr lang="en-US" dirty="0"/>
          </a:p>
          <a:p>
            <a:pPr lvl="1"/>
            <a:r>
              <a:rPr lang="en-US" dirty="0"/>
              <a:t>Scope, budget and project timing </a:t>
            </a:r>
            <a:r>
              <a:rPr lang="en-US" dirty="0" smtClean="0"/>
              <a:t>for SAMP projects still </a:t>
            </a:r>
            <a:r>
              <a:rPr lang="en-US" dirty="0"/>
              <a:t>very </a:t>
            </a:r>
            <a:r>
              <a:rPr lang="en-US" dirty="0" smtClean="0"/>
              <a:t>preliminary</a:t>
            </a:r>
          </a:p>
          <a:p>
            <a:r>
              <a:rPr lang="en-US" dirty="0" smtClean="0"/>
              <a:t>To reduce future CPE and debt levels, staff will explore strategies to:</a:t>
            </a:r>
          </a:p>
          <a:p>
            <a:pPr lvl="1"/>
            <a:r>
              <a:rPr lang="en-US" dirty="0" smtClean="0"/>
              <a:t>Manage growth of O&amp;M costs (Airport and Central Services)</a:t>
            </a:r>
          </a:p>
          <a:p>
            <a:pPr lvl="1"/>
            <a:r>
              <a:rPr lang="en-US" dirty="0" smtClean="0"/>
              <a:t>Increase Non-aero NOI</a:t>
            </a:r>
          </a:p>
          <a:p>
            <a:pPr lvl="1"/>
            <a:r>
              <a:rPr lang="en-US" dirty="0" smtClean="0"/>
              <a:t>Partner with airlines, use airline consortium where appropriate</a:t>
            </a:r>
          </a:p>
          <a:p>
            <a:pPr lvl="1"/>
            <a:r>
              <a:rPr lang="en-US" dirty="0" smtClean="0"/>
              <a:t>Prioritize future capital improvements, reduce or eliminate scope</a:t>
            </a:r>
          </a:p>
          <a:p>
            <a:pPr lvl="1"/>
            <a:r>
              <a:rPr lang="en-US" dirty="0" smtClean="0"/>
              <a:t>Pursue additional FAA grants</a:t>
            </a:r>
          </a:p>
          <a:p>
            <a:pPr lvl="1"/>
            <a:r>
              <a:rPr lang="en-US" dirty="0" smtClean="0"/>
              <a:t>Seek to reduce financing costs through additional structuring alternatives</a:t>
            </a:r>
          </a:p>
          <a:p>
            <a:pPr lvl="1"/>
            <a:r>
              <a:rPr lang="en-US" dirty="0" smtClean="0"/>
              <a:t>Incorporate public, private partnerships where strategically prudent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Port will strive to meet the region’s air transportation needs in a cost effective manner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8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22960"/>
          </a:xfrm>
        </p:spPr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47750"/>
            <a:ext cx="7010400" cy="3429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Baseline forecast of airport costs to airlines (CPE) is $20 in 2025, without Sustainable Airport Master Plan (SAMP) projects</a:t>
            </a:r>
          </a:p>
          <a:p>
            <a:r>
              <a:rPr lang="en-US" dirty="0" smtClean="0"/>
              <a:t>Upper limit to Sea-Tac’s future CPE based on judgment, likely $25 - $30 for 2027 - 2030</a:t>
            </a:r>
          </a:p>
          <a:p>
            <a:r>
              <a:rPr lang="en-US" dirty="0" smtClean="0"/>
              <a:t>Adding SAMP to baseline produces projected $36 CPE in 2027, likely not feasible</a:t>
            </a:r>
          </a:p>
          <a:p>
            <a:r>
              <a:rPr lang="en-US" dirty="0" smtClean="0"/>
              <a:t>To make SAMP financially feasible (CPE &lt;$30), must:</a:t>
            </a:r>
          </a:p>
          <a:p>
            <a:pPr lvl="1"/>
            <a:r>
              <a:rPr lang="en-US" dirty="0" smtClean="0"/>
              <a:t>Increase non-aeronautical net operating income (NOI)</a:t>
            </a:r>
          </a:p>
          <a:p>
            <a:pPr lvl="1"/>
            <a:r>
              <a:rPr lang="en-US" dirty="0" smtClean="0"/>
              <a:t>Manage growth of operating and maintenance costs</a:t>
            </a:r>
          </a:p>
          <a:p>
            <a:pPr lvl="1"/>
            <a:r>
              <a:rPr lang="en-US" dirty="0" smtClean="0"/>
              <a:t>Reduce projected capital spending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0A7D5-7F13-4AA7-8C77-A90F027C6910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SAMP is financially feasible, but requires vigilant cost management and increased non-aero revenues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150"/>
            <a:ext cx="8229600" cy="3124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Constructing the SAMP projects will significantly increase CPE and debt for Sea-Tac.</a:t>
            </a:r>
          </a:p>
          <a:p>
            <a:r>
              <a:rPr lang="en-US" dirty="0" smtClean="0"/>
              <a:t>While a $25 - 30 CPE would appear to be “too high” for Sea-Tac today, by 2027 other international gateway hubs will likely be in this range, or higher.</a:t>
            </a:r>
          </a:p>
          <a:p>
            <a:r>
              <a:rPr lang="en-US" dirty="0" smtClean="0"/>
              <a:t>Maintaining CPE &lt;$30 appears necessary for financial feasibility</a:t>
            </a:r>
          </a:p>
          <a:p>
            <a:r>
              <a:rPr lang="en-US" dirty="0" smtClean="0"/>
              <a:t>Port must vigilantly pursue strategies to manage growth of CPE</a:t>
            </a:r>
          </a:p>
          <a:p>
            <a:r>
              <a:rPr lang="en-US" dirty="0" smtClean="0"/>
              <a:t>Cost to region of not expanding Sea-Tac is also high:  increased congestion, fewer direct flights, lost economic opportunities.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81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SAMP is financially feasible, but requires vigilant cost management and increased non-aero revenues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0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0584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801" y="3886201"/>
            <a:ext cx="3998913" cy="439340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Background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0A7D5-7F13-4AA7-8C77-A90F027C69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Cash flow:  Adequate annual debt service coverage (&gt;1.25x)</a:t>
            </a:r>
          </a:p>
          <a:p>
            <a:r>
              <a:rPr lang="en-US" sz="2400" dirty="0" smtClean="0"/>
              <a:t>Liquidity:  Cash reserves equal to 10 months of O&amp;M costs</a:t>
            </a:r>
          </a:p>
          <a:p>
            <a:r>
              <a:rPr lang="en-US" sz="2400" dirty="0" smtClean="0"/>
              <a:t>Leverage:  Reasonable debt levels (debt per enplaned passenger) </a:t>
            </a:r>
          </a:p>
          <a:p>
            <a:r>
              <a:rPr lang="en-US" sz="2400" dirty="0"/>
              <a:t>Cost structure:  competitive passenger airline cost per enplaned passenger (CPE), competitive airline </a:t>
            </a:r>
            <a:r>
              <a:rPr lang="en-US" sz="2400" dirty="0" smtClean="0"/>
              <a:t>rates</a:t>
            </a:r>
          </a:p>
          <a:p>
            <a:r>
              <a:rPr lang="en-US" sz="2400" dirty="0" smtClean="0"/>
              <a:t>Capital capacity to:</a:t>
            </a:r>
          </a:p>
          <a:p>
            <a:pPr lvl="1"/>
            <a:r>
              <a:rPr lang="en-US" sz="2000" dirty="0" smtClean="0"/>
              <a:t>Maintain and upgrade existing assets</a:t>
            </a:r>
          </a:p>
          <a:p>
            <a:pPr lvl="1"/>
            <a:r>
              <a:rPr lang="en-US" sz="2000" dirty="0" smtClean="0"/>
              <a:t>Add capacity to meet region’s air transportation needs in cost effective manner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Achieving financial goals necessary to achieve Century Agenda goals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CPE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CPE = passenger airline costs (capital and O&amp;M) divided by enplaned passengers</a:t>
            </a:r>
          </a:p>
          <a:p>
            <a:r>
              <a:rPr lang="en-US" dirty="0" smtClean="0"/>
              <a:t>Changes in passenger level directly impact CPE calculation</a:t>
            </a:r>
          </a:p>
          <a:p>
            <a:r>
              <a:rPr lang="en-US" dirty="0" smtClean="0"/>
              <a:t>O&amp;M costs – adds to baseline costs</a:t>
            </a:r>
          </a:p>
          <a:p>
            <a:r>
              <a:rPr lang="en-US" dirty="0" smtClean="0"/>
              <a:t>Capital costs – debt service or amortization of new capital projects</a:t>
            </a:r>
          </a:p>
          <a:p>
            <a:r>
              <a:rPr lang="en-US" dirty="0" smtClean="0"/>
              <a:t>Rate base charges for debt service coverage if needed to achieve 1.25x annual debt service coverage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Enplaned Passengers 2012 - 2027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00151"/>
            <a:ext cx="274320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Recent growth much faster than </a:t>
            </a:r>
            <a:r>
              <a:rPr lang="en-US" dirty="0" smtClean="0"/>
              <a:t>expected </a:t>
            </a:r>
            <a:endParaRPr lang="en-US" dirty="0"/>
          </a:p>
          <a:p>
            <a:r>
              <a:rPr lang="en-US" dirty="0" smtClean="0"/>
              <a:t>2018 </a:t>
            </a:r>
            <a:r>
              <a:rPr lang="en-US" dirty="0"/>
              <a:t>assumes 5% growth</a:t>
            </a:r>
          </a:p>
          <a:p>
            <a:r>
              <a:rPr lang="en-US" dirty="0" smtClean="0"/>
              <a:t>2019 – 2024 growth tied to SAMP 2024 Forecast</a:t>
            </a:r>
          </a:p>
          <a:p>
            <a:r>
              <a:rPr lang="en-US" dirty="0" smtClean="0"/>
              <a:t>2025 – 2027 based on SAMP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Enplaned passenger forecast is based on SAMP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01F2FC-3F74-4213-BE64-6680CDD1BC0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10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5322418" cy="33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6800" y="1581150"/>
            <a:ext cx="175260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41% growth 2012 - 2017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1428750"/>
            <a:ext cx="175260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20% growth 2017 - 2027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4222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0510"/>
            <a:ext cx="8229600" cy="5486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 sz="3000" dirty="0"/>
              <a:t>Non-Aero Revenue Per Enplanement </a:t>
            </a:r>
            <a:r>
              <a:rPr lang="en-US" sz="3000" dirty="0" smtClean="0"/>
              <a:t>Trend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19800" y="971550"/>
            <a:ext cx="2819400" cy="3124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2017 included one-time lump sum payment from DMCBP Phase II in-lieu fees.</a:t>
            </a:r>
          </a:p>
          <a:p>
            <a:r>
              <a:rPr lang="en-US" sz="1800" dirty="0" smtClean="0"/>
              <a:t>2018 ADR revenues impacted by construction in Central Terminal</a:t>
            </a:r>
          </a:p>
          <a:p>
            <a:r>
              <a:rPr lang="en-US" sz="1800" dirty="0" smtClean="0"/>
              <a:t>Budgeting for decline in rental car revenues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0A7D5-7F13-4AA7-8C77-A90F027C691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2895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Non-Aero Revenue per enplanement growth maintained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5676"/>
            <a:ext cx="4800600" cy="348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Non-Aero Revenue vs. Peer Airports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200150"/>
            <a:ext cx="2286000" cy="31242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airports are different</a:t>
            </a:r>
          </a:p>
          <a:p>
            <a:r>
              <a:rPr lang="en-US" dirty="0" smtClean="0"/>
              <a:t>For example, more international passengers generate more duty free revenues</a:t>
            </a:r>
          </a:p>
          <a:p>
            <a:r>
              <a:rPr lang="en-US" dirty="0" smtClean="0"/>
              <a:t>Staff is analyzing data to identify opportunities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Benchmark data suggests Sea-Tac can improve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01F2FC-3F74-4213-BE64-6680CDD1BC0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116362"/>
            <a:ext cx="5973484" cy="32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660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Targeted Non-Aero Revenue Growth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3638550"/>
            <a:ext cx="7620000" cy="762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Baseline forecast shows modest revenue growth</a:t>
            </a:r>
          </a:p>
          <a:p>
            <a:r>
              <a:rPr lang="en-US" dirty="0" smtClean="0"/>
              <a:t>ADR lease transitions limit growth in early years</a:t>
            </a:r>
          </a:p>
          <a:p>
            <a:r>
              <a:rPr lang="en-US" dirty="0" smtClean="0"/>
              <a:t>Targeted growth begins in 2021, picks up in 2024. Used for SAMP 2 Scenario.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Targeting revenue per enplanement of $11.92  by 2027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01F2FC-3F74-4213-BE64-6680CDD1BC0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1" y="1047750"/>
            <a:ext cx="7207729" cy="25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83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O&amp;M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76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Compared to peer airports, as of 2016 SEA compared favorably</a:t>
            </a:r>
          </a:p>
          <a:p>
            <a:r>
              <a:rPr lang="en-US" dirty="0" smtClean="0"/>
              <a:t>Internally, since 2015, O&amp;M costs have been growing faster than enplaned passengers with O&amp;M per enplanement increasing from $11.28 (2015) to $13.45 (2018), or 19%</a:t>
            </a:r>
          </a:p>
          <a:p>
            <a:r>
              <a:rPr lang="en-US" dirty="0" smtClean="0"/>
              <a:t>New facilities such as IAF, Concourse D Hardstand Terminal, and IAF will add to O&amp;M</a:t>
            </a:r>
          </a:p>
          <a:p>
            <a:r>
              <a:rPr lang="en-US" dirty="0" smtClean="0"/>
              <a:t>As projected enplanement growth levels off after 2018, O&amp;M per enplanement will continue to grow.</a:t>
            </a:r>
          </a:p>
          <a:p>
            <a:r>
              <a:rPr lang="en-US" dirty="0" smtClean="0"/>
              <a:t>O&amp;M effectively consumes capital capacity by growing baseline CPE and/or reducing non-aeronautical NOI.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00550"/>
            <a:ext cx="8229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Managing O&amp;M cost growth needs to be a priority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14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 smtClean="0"/>
              <a:t>O&amp;M Per Enplanement - Trend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791200" y="1428749"/>
            <a:ext cx="2743200" cy="29549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Increase driven by:</a:t>
            </a:r>
          </a:p>
          <a:p>
            <a:pPr lvl="1"/>
            <a:r>
              <a:rPr lang="en-US" dirty="0" smtClean="0"/>
              <a:t>Employee screening function and 103 FTEs</a:t>
            </a:r>
          </a:p>
          <a:p>
            <a:pPr lvl="1"/>
            <a:r>
              <a:rPr lang="en-US" dirty="0" smtClean="0"/>
              <a:t>Custodial contract</a:t>
            </a:r>
          </a:p>
          <a:p>
            <a:pPr lvl="1"/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SAMP Environmental</a:t>
            </a:r>
          </a:p>
          <a:p>
            <a:pPr lvl="1"/>
            <a:r>
              <a:rPr lang="en-US" dirty="0" smtClean="0"/>
              <a:t>Police resources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O&amp;M growing faster than passengers in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</p:spPr>
        <p:txBody>
          <a:bodyPr/>
          <a:lstStyle/>
          <a:p>
            <a:fld id="{E9C0A7D5-7F13-4AA7-8C77-A90F027C6910}" type="slidenum">
              <a:rPr lang="en-US" smtClean="0"/>
              <a:t>29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4" y="971550"/>
            <a:ext cx="4795236" cy="347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Financial Framework Established by Airline Lease Agreement (SLOA IV)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200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Aeronautical rates are set to recover costs</a:t>
            </a:r>
          </a:p>
          <a:p>
            <a:r>
              <a:rPr lang="en-US" dirty="0" smtClean="0"/>
              <a:t>Aeronautical capital costs recovered depends on funding source:</a:t>
            </a:r>
          </a:p>
          <a:p>
            <a:pPr lvl="1"/>
            <a:r>
              <a:rPr lang="en-US" dirty="0" smtClean="0"/>
              <a:t>Cash funded – annual amortization based on life of asset</a:t>
            </a:r>
          </a:p>
          <a:p>
            <a:pPr lvl="1"/>
            <a:r>
              <a:rPr lang="en-US" dirty="0" smtClean="0"/>
              <a:t>Revenue bond funded – annual debt service</a:t>
            </a:r>
          </a:p>
          <a:p>
            <a:pPr lvl="1"/>
            <a:r>
              <a:rPr lang="en-US" dirty="0" smtClean="0"/>
              <a:t>Grants and PFC funded – no recovery, excluded from rate bases</a:t>
            </a:r>
          </a:p>
          <a:p>
            <a:r>
              <a:rPr lang="en-US" dirty="0" smtClean="0"/>
              <a:t>Capital costs are added to rate base when asset is placed in service</a:t>
            </a:r>
          </a:p>
          <a:p>
            <a:r>
              <a:rPr lang="en-US" dirty="0" smtClean="0"/>
              <a:t>Safety net:  if airport debt service coverage is &lt; 1.25x, airport may add “coverage” (non-cash cost) to airline rate bases as necessary to bring debt service coverage to 1.25x.</a:t>
            </a:r>
          </a:p>
          <a:p>
            <a:pPr lvl="1"/>
            <a:r>
              <a:rPr lang="en-US" dirty="0" smtClean="0"/>
              <a:t>Charging coverage in rate based magnifies the cost impact of a project</a:t>
            </a:r>
          </a:p>
          <a:p>
            <a:r>
              <a:rPr lang="en-US" dirty="0"/>
              <a:t>Non-aero investments must </a:t>
            </a:r>
            <a:r>
              <a:rPr lang="en-US" dirty="0" smtClean="0"/>
              <a:t>generate positive rate of return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Capital costs are primary CPE driver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731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O&amp;M Per Enplanement vs. Peer Airports - 2016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0A7D5-7F13-4AA7-8C77-A90F027C6910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68118"/>
            <a:ext cx="8229600" cy="3657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Most recent O&amp;M per enplanement compares favorably to peer airports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171575"/>
            <a:ext cx="7467600" cy="321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Forecast of O&amp;M Per Enplanement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3714749"/>
            <a:ext cx="7620000" cy="6858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Timing and O&amp;M costs of new assets related to SAMP needs additional analysis</a:t>
            </a:r>
          </a:p>
          <a:p>
            <a:r>
              <a:rPr lang="en-US" dirty="0" smtClean="0"/>
              <a:t>Costs associated with generating new non-aero revenues also needs further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O&amp;M costs forecasted to grow much faster than enplaned passengers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501F2FC-3F74-4213-BE64-6680CDD1BC0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5" y="1009618"/>
            <a:ext cx="6955695" cy="26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79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Public, Private Partnerships (P3)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Many airport have turned to P3 as a strategy to do some combination of:  design, build, operate, maintain, and finance projects.</a:t>
            </a:r>
          </a:p>
          <a:p>
            <a:r>
              <a:rPr lang="en-US" dirty="0" smtClean="0"/>
              <a:t>LAX recently agreed to $4.9 billion 30-year contract for People Mover.  Construction cost is $2.0 billion of total contract.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Port will investigate how/if P3 can be helpful to implementation of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8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Capital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Capital costs are recovered through airline rates</a:t>
            </a:r>
          </a:p>
          <a:p>
            <a:r>
              <a:rPr lang="en-US" sz="2400" dirty="0" smtClean="0"/>
              <a:t>Capital capacity of the airport is constrained by:</a:t>
            </a:r>
          </a:p>
          <a:p>
            <a:pPr lvl="1"/>
            <a:r>
              <a:rPr lang="en-US" sz="2000" dirty="0" smtClean="0"/>
              <a:t>Airport cost to airlines (CPE) </a:t>
            </a:r>
          </a:p>
          <a:p>
            <a:pPr lvl="1"/>
            <a:r>
              <a:rPr lang="en-US" sz="2000" dirty="0" smtClean="0"/>
              <a:t>Airport debt level, and ability to borrow</a:t>
            </a:r>
          </a:p>
          <a:p>
            <a:pPr lvl="2"/>
            <a:r>
              <a:rPr lang="en-US" sz="1600" dirty="0" smtClean="0"/>
              <a:t>Port’s credit rating</a:t>
            </a:r>
          </a:p>
          <a:p>
            <a:pPr lvl="2"/>
            <a:r>
              <a:rPr lang="en-US" sz="1600" dirty="0" smtClean="0"/>
              <a:t>Debt per enplaned passenger</a:t>
            </a:r>
          </a:p>
          <a:p>
            <a:r>
              <a:rPr lang="en-US" sz="2400" dirty="0" smtClean="0"/>
              <a:t>Upper range to CPE is based on judgment of where “competitive” range will be in future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Airport capital capacity must consider multiple factors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1999"/>
          </a:xfrm>
        </p:spPr>
        <p:txBody>
          <a:bodyPr/>
          <a:lstStyle/>
          <a:p>
            <a:r>
              <a:rPr lang="en-US" dirty="0" smtClean="0"/>
              <a:t>Sea-Tac Financial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5280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Airport CPE largely driven by capital program cycles</a:t>
            </a:r>
          </a:p>
          <a:p>
            <a:r>
              <a:rPr lang="en-US" dirty="0" smtClean="0"/>
              <a:t>Period of moderate capital program has allowed Sea-Tac to maintain essentially flat CPE for many years ($10 – 13 CPE range since 2004)</a:t>
            </a:r>
          </a:p>
          <a:p>
            <a:r>
              <a:rPr lang="en-US" dirty="0" smtClean="0"/>
              <a:t>Sea-Tac is financially well positioned today:</a:t>
            </a:r>
          </a:p>
          <a:p>
            <a:pPr lvl="1"/>
            <a:r>
              <a:rPr lang="en-US" dirty="0" smtClean="0"/>
              <a:t>Competitive CPE:  13</a:t>
            </a:r>
            <a:r>
              <a:rPr lang="en-US" baseline="30000" dirty="0" smtClean="0"/>
              <a:t>th</a:t>
            </a:r>
            <a:r>
              <a:rPr lang="en-US" dirty="0" smtClean="0"/>
              <a:t> lowest out of 30 large hub airports in 2016</a:t>
            </a:r>
          </a:p>
          <a:p>
            <a:pPr lvl="1"/>
            <a:r>
              <a:rPr lang="en-US" dirty="0" smtClean="0"/>
              <a:t>Debt level as measured by debt per enplaned passenger compares favorably to peer airports (middle of range)</a:t>
            </a:r>
          </a:p>
          <a:p>
            <a:pPr lvl="1"/>
            <a:r>
              <a:rPr lang="en-US" dirty="0" smtClean="0"/>
              <a:t>Current credit rating for Port’s intermediate lien (primarily used by airport) is: A+ (S&amp;P)/A1 (Moody’s)/AA- (Fitch)</a:t>
            </a:r>
          </a:p>
          <a:p>
            <a:pPr lvl="1"/>
            <a:r>
              <a:rPr lang="en-US" dirty="0" smtClean="0"/>
              <a:t>Strong liquidity:  maintaining cash balance of at least 10 months of O&amp;M costs ($250 million+) </a:t>
            </a:r>
          </a:p>
          <a:p>
            <a:r>
              <a:rPr lang="en-US" dirty="0" smtClean="0"/>
              <a:t>Financing plan uses all available Passenger Facility Charge (PFC) revenues to pay for current capital plan, and ongoing PFC eligible revenue bond debt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 is financially strong and well positioned to afford current capital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Cost Per Enplanement </a:t>
            </a:r>
            <a:r>
              <a:rPr lang="en-US" dirty="0" smtClean="0"/>
              <a:t>Trend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10200" y="1352549"/>
            <a:ext cx="3276600" cy="29859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CPE declined through 2016 due to increased passenger levels, increased non-aero revenues and more airline revenue sharing</a:t>
            </a:r>
          </a:p>
          <a:p>
            <a:r>
              <a:rPr lang="en-US" dirty="0" smtClean="0"/>
              <a:t>For 2017 – 2018, O&amp;M costs growing faster than enplaned passengers</a:t>
            </a:r>
          </a:p>
          <a:p>
            <a:r>
              <a:rPr lang="en-US" dirty="0" smtClean="0"/>
              <a:t>2018 increase vs. budget due to reduction in revenue sharing per SLOA IV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400550"/>
            <a:ext cx="8229600" cy="381000"/>
          </a:xfrm>
        </p:spPr>
        <p:txBody>
          <a:bodyPr>
            <a:normAutofit fontScale="62500" lnSpcReduction="20000"/>
          </a:bodyPr>
          <a:lstStyle/>
          <a:p>
            <a:endParaRPr lang="en-US" sz="400" dirty="0" smtClean="0"/>
          </a:p>
          <a:p>
            <a:r>
              <a:rPr lang="en-US" dirty="0" smtClean="0"/>
              <a:t>CPE trending up, but remains low compared to 2012 - 2013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</p:spPr>
        <p:txBody>
          <a:bodyPr/>
          <a:lstStyle/>
          <a:p>
            <a:fld id="{E9C0A7D5-7F13-4AA7-8C77-A90F027C6910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8" y="1123950"/>
            <a:ext cx="4428152" cy="321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4864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Current CPE Comparison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4389120"/>
            <a:ext cx="8229600" cy="365760"/>
          </a:xfrm>
        </p:spPr>
        <p:txBody>
          <a:bodyPr>
            <a:noAutofit/>
          </a:bodyPr>
          <a:lstStyle/>
          <a:p>
            <a:r>
              <a:rPr lang="en-US" sz="2000" dirty="0"/>
              <a:t>CPE is competitive:  SEA ranks 13 out of 30 Large Hub Airports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0A7D5-7F13-4AA7-8C77-A90F027C691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42950"/>
            <a:ext cx="6629400" cy="364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4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2000"/>
          </a:xfrm>
        </p:spPr>
        <p:txBody>
          <a:bodyPr/>
          <a:lstStyle/>
          <a:p>
            <a:r>
              <a:rPr lang="en-US" dirty="0" smtClean="0"/>
              <a:t>Comparative Debt Levels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9" y="895350"/>
            <a:ext cx="4782329" cy="346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123950"/>
            <a:ext cx="32004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Debt per enplaned passenger is a relative measure used to compare airports</a:t>
            </a:r>
          </a:p>
          <a:p>
            <a:r>
              <a:rPr lang="en-US" dirty="0" smtClean="0"/>
              <a:t>Not all large hubs report debt levels</a:t>
            </a:r>
          </a:p>
          <a:p>
            <a:r>
              <a:rPr lang="en-US" dirty="0" smtClean="0"/>
              <a:t>Noticeably absent are the three NY airports</a:t>
            </a:r>
          </a:p>
          <a:p>
            <a:r>
              <a:rPr lang="en-US" dirty="0" smtClean="0"/>
              <a:t>Does not include SEA 2017 bond issue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Sea-Tac debt levels are at a reasonable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5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38199"/>
          </a:xfrm>
        </p:spPr>
        <p:txBody>
          <a:bodyPr/>
          <a:lstStyle/>
          <a:p>
            <a:r>
              <a:rPr lang="en-US" dirty="0" smtClean="0"/>
              <a:t>Current Capital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352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Major projects under construction:</a:t>
            </a:r>
          </a:p>
          <a:p>
            <a:pPr lvl="1"/>
            <a:r>
              <a:rPr lang="en-US" dirty="0" smtClean="0"/>
              <a:t>North Satellite renovations and expansion (NSAT)</a:t>
            </a:r>
          </a:p>
          <a:p>
            <a:pPr lvl="1"/>
            <a:r>
              <a:rPr lang="en-US" dirty="0" smtClean="0"/>
              <a:t>International Arrivals Facility (IAF)</a:t>
            </a:r>
            <a:endParaRPr lang="en-US" dirty="0"/>
          </a:p>
          <a:p>
            <a:pPr lvl="1"/>
            <a:r>
              <a:rPr lang="en-US" dirty="0" smtClean="0"/>
              <a:t>Baggage Optimization</a:t>
            </a:r>
          </a:p>
          <a:p>
            <a:pPr lvl="1"/>
            <a:r>
              <a:rPr lang="en-US" dirty="0" smtClean="0"/>
              <a:t>Concourse D Hardstand Terminal</a:t>
            </a:r>
          </a:p>
          <a:p>
            <a:pPr lvl="1"/>
            <a:r>
              <a:rPr lang="en-US" dirty="0" smtClean="0"/>
              <a:t>Alternate Utility Facility</a:t>
            </a:r>
          </a:p>
          <a:p>
            <a:pPr lvl="1"/>
            <a:r>
              <a:rPr lang="en-US" dirty="0" smtClean="0"/>
              <a:t>Service Tunnel Renewal &amp; Replacement</a:t>
            </a:r>
          </a:p>
          <a:p>
            <a:pPr lvl="1"/>
            <a:r>
              <a:rPr lang="en-US" dirty="0" smtClean="0"/>
              <a:t>Airfield Pavement Program and Taxiway Improvements</a:t>
            </a:r>
          </a:p>
          <a:p>
            <a:r>
              <a:rPr lang="en-US" dirty="0" smtClean="0"/>
              <a:t>Anticipated major projects:</a:t>
            </a:r>
          </a:p>
          <a:p>
            <a:pPr lvl="1"/>
            <a:r>
              <a:rPr lang="en-US" dirty="0" smtClean="0"/>
              <a:t>Restroom Upgrades</a:t>
            </a:r>
          </a:p>
          <a:p>
            <a:pPr lvl="1"/>
            <a:r>
              <a:rPr lang="en-US" dirty="0" smtClean="0"/>
              <a:t>South Satellite renovation</a:t>
            </a:r>
          </a:p>
          <a:p>
            <a:pPr lvl="1"/>
            <a:r>
              <a:rPr lang="en-US" dirty="0" smtClean="0"/>
              <a:t>Main Terminal Low Voltage</a:t>
            </a:r>
          </a:p>
          <a:p>
            <a:pPr lvl="1"/>
            <a:r>
              <a:rPr lang="en-US" dirty="0" smtClean="0"/>
              <a:t>C-1 Building expansion</a:t>
            </a:r>
          </a:p>
          <a:p>
            <a:pPr lvl="1"/>
            <a:r>
              <a:rPr lang="en-US" dirty="0" smtClean="0"/>
              <a:t>Noise insulation:  Highline School District &amp; Condominiums </a:t>
            </a:r>
          </a:p>
          <a:p>
            <a:r>
              <a:rPr lang="en-US" dirty="0" smtClean="0"/>
              <a:t>Allowance for future projects (capacity for new projects and/or cost increases) </a:t>
            </a:r>
          </a:p>
          <a:p>
            <a:r>
              <a:rPr lang="en-US" dirty="0" smtClean="0"/>
              <a:t>Total of $4.1 billion for 2018 – 2027; with $3.0 billion for 2018 - 2022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4476750"/>
            <a:ext cx="8229600" cy="30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Current capital program will drive up CPE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119B18D-DF04-4BE8-9C75-BD248F8CE0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3224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">
  <a:themeElements>
    <a:clrScheme name="Port Colors">
      <a:dk1>
        <a:sysClr val="windowText" lastClr="000000"/>
      </a:dk1>
      <a:lt1>
        <a:sysClr val="window" lastClr="FFFFFF"/>
      </a:lt1>
      <a:dk2>
        <a:srgbClr val="004964"/>
      </a:dk2>
      <a:lt2>
        <a:srgbClr val="EEECE1"/>
      </a:lt2>
      <a:accent1>
        <a:srgbClr val="004964"/>
      </a:accent1>
      <a:accent2>
        <a:srgbClr val="80BA3D"/>
      </a:accent2>
      <a:accent3>
        <a:srgbClr val="50B2CE"/>
      </a:accent3>
      <a:accent4>
        <a:srgbClr val="ADDFED"/>
      </a:accent4>
      <a:accent5>
        <a:srgbClr val="919191"/>
      </a:accent5>
      <a:accent6>
        <a:srgbClr val="F78E1E"/>
      </a:accent6>
      <a:hlink>
        <a:srgbClr val="4BACC6"/>
      </a:hlink>
      <a:folHlink>
        <a:srgbClr val="92CD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C1423BB0FF9498D5C24D8EE460D32" ma:contentTypeVersion="0" ma:contentTypeDescription="Create a new document." ma:contentTypeScope="" ma:versionID="767a17526eafc1aacc503aeeecc0afc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5a0340f5-2d2a-4a26-b774-2827a2065bb1" ContentTypeId="0x01" PreviousValue="false"/>
</file>

<file path=customXml/itemProps1.xml><?xml version="1.0" encoding="utf-8"?>
<ds:datastoreItem xmlns:ds="http://schemas.openxmlformats.org/officeDocument/2006/customXml" ds:itemID="{4F68824E-EC3C-4089-BF05-A665E1AEF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46245E-02BF-4DCC-942A-0896530DE3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4FACB7-EA3A-4003-9266-8760FCE4D4F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AE502A3-3D53-4E4B-A9A0-295278F58CF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</Template>
  <TotalTime>4023</TotalTime>
  <Words>2260</Words>
  <Application>Microsoft Office PowerPoint</Application>
  <PresentationFormat>On-screen Show (16:9)</PresentationFormat>
  <Paragraphs>265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PowerPoint_Template</vt:lpstr>
      <vt:lpstr>Airport Financial Forecast &amp; SAMP Impacts</vt:lpstr>
      <vt:lpstr>Executive Summary</vt:lpstr>
      <vt:lpstr>Financial Framework Established by Airline Lease Agreement (SLOA IV)</vt:lpstr>
      <vt:lpstr>Airport Capital Capacity</vt:lpstr>
      <vt:lpstr>Sea-Tac Financial Status</vt:lpstr>
      <vt:lpstr>Cost Per Enplanement Trend</vt:lpstr>
      <vt:lpstr>Current CPE Comparison</vt:lpstr>
      <vt:lpstr>Comparative Debt Levels</vt:lpstr>
      <vt:lpstr>Current Capital Program</vt:lpstr>
      <vt:lpstr>Baseline Forecast</vt:lpstr>
      <vt:lpstr>Future CPE – Peer Airports</vt:lpstr>
      <vt:lpstr>Limit to SEA CPE?</vt:lpstr>
      <vt:lpstr>Projection:  SAMP Scenario 1</vt:lpstr>
      <vt:lpstr>SAMP Scenario 2 </vt:lpstr>
      <vt:lpstr>Projection:  SAMP Scenario 2</vt:lpstr>
      <vt:lpstr>SAMP Scenario 3</vt:lpstr>
      <vt:lpstr>Projection:  SAMP Scenario 3</vt:lpstr>
      <vt:lpstr>SAMP Scenario 2 vs. Baseline</vt:lpstr>
      <vt:lpstr>SAMP:  Risks and Opportunities</vt:lpstr>
      <vt:lpstr>Summary</vt:lpstr>
      <vt:lpstr>Appendix</vt:lpstr>
      <vt:lpstr>Financial Goals</vt:lpstr>
      <vt:lpstr>CPE Drivers</vt:lpstr>
      <vt:lpstr>Enplaned Passengers 2012 - 2027</vt:lpstr>
      <vt:lpstr>Non-Aero Revenue Per Enplanement Trend</vt:lpstr>
      <vt:lpstr>Non-Aero Revenue vs. Peer Airports</vt:lpstr>
      <vt:lpstr>Targeted Non-Aero Revenue Growth </vt:lpstr>
      <vt:lpstr>O&amp;M Costs</vt:lpstr>
      <vt:lpstr>O&amp;M Per Enplanement - Trend</vt:lpstr>
      <vt:lpstr>O&amp;M Per Enplanement vs. Peer Airports - 2016</vt:lpstr>
      <vt:lpstr>Forecast of O&amp;M Per Enplanement</vt:lpstr>
      <vt:lpstr>Public, Private Partnerships (P3)</vt:lpstr>
    </vt:vector>
  </TitlesOfParts>
  <Company>Port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Maricel</dc:creator>
  <cp:lastModifiedBy>Suntower</cp:lastModifiedBy>
  <cp:revision>304</cp:revision>
  <cp:lastPrinted>2018-04-24T23:33:07Z</cp:lastPrinted>
  <dcterms:created xsi:type="dcterms:W3CDTF">2017-09-07T18:51:52Z</dcterms:created>
  <dcterms:modified xsi:type="dcterms:W3CDTF">2018-10-19T21:07:47Z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0x010100660C1423BB0FF9498D5C24D8EE460D32</vt:lpwstr>
  </property>
  <property fmtid="{D5CDD505-2E9C-101B-9397-08002B2CF9AE}" pid="3" name="TaxCatchAll">
    <vt:lpwstr/>
  </property>
</Properties>
</file>