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Lst>
  <p:notesMasterIdLst>
    <p:notesMasterId r:id="rId26"/>
  </p:notesMasterIdLst>
  <p:sldIdLst>
    <p:sldId id="259" r:id="rId3"/>
    <p:sldId id="351" r:id="rId4"/>
    <p:sldId id="260" r:id="rId5"/>
    <p:sldId id="287" r:id="rId6"/>
    <p:sldId id="484" r:id="rId7"/>
    <p:sldId id="465" r:id="rId8"/>
    <p:sldId id="467" r:id="rId9"/>
    <p:sldId id="399" r:id="rId10"/>
    <p:sldId id="357" r:id="rId11"/>
    <p:sldId id="485" r:id="rId12"/>
    <p:sldId id="429" r:id="rId13"/>
    <p:sldId id="476" r:id="rId14"/>
    <p:sldId id="457" r:id="rId15"/>
    <p:sldId id="343" r:id="rId16"/>
    <p:sldId id="345" r:id="rId17"/>
    <p:sldId id="384" r:id="rId18"/>
    <p:sldId id="307" r:id="rId19"/>
    <p:sldId id="437" r:id="rId20"/>
    <p:sldId id="400" r:id="rId21"/>
    <p:sldId id="450" r:id="rId22"/>
    <p:sldId id="418" r:id="rId23"/>
    <p:sldId id="290" r:id="rId24"/>
    <p:sldId id="46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316ECF-0032-764E-859D-3A32114CE104}">
          <p14:sldIdLst>
            <p14:sldId id="259"/>
            <p14:sldId id="351"/>
            <p14:sldId id="260"/>
            <p14:sldId id="287"/>
            <p14:sldId id="484"/>
            <p14:sldId id="465"/>
            <p14:sldId id="467"/>
            <p14:sldId id="399"/>
            <p14:sldId id="357"/>
            <p14:sldId id="485"/>
            <p14:sldId id="429"/>
            <p14:sldId id="476"/>
            <p14:sldId id="457"/>
            <p14:sldId id="343"/>
            <p14:sldId id="345"/>
            <p14:sldId id="384"/>
            <p14:sldId id="307"/>
            <p14:sldId id="437"/>
            <p14:sldId id="400"/>
            <p14:sldId id="450"/>
            <p14:sldId id="418"/>
            <p14:sldId id="290"/>
            <p14:sldId id="466"/>
          </p14:sldIdLst>
        </p14:section>
      </p14:sectionLst>
    </p:ext>
    <p:ext uri="{EFAFB233-063F-42B5-8137-9DF3F51BA10A}">
      <p15:sldGuideLst xmlns:p15="http://schemas.microsoft.com/office/powerpoint/2012/main">
        <p15:guide id="1" orient="horz" pos="2488">
          <p15:clr>
            <a:srgbClr val="A4A3A4"/>
          </p15:clr>
        </p15:guide>
        <p15:guide id="2" pos="4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AF6EC"/>
    <a:srgbClr val="E8D3A2"/>
    <a:srgbClr val="4B2E83"/>
    <a:srgbClr val="E8E3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88" autoAdjust="0"/>
    <p:restoredTop sz="91393"/>
  </p:normalViewPr>
  <p:slideViewPr>
    <p:cSldViewPr snapToGrid="0" snapToObjects="1" showGuides="1">
      <p:cViewPr varScale="1">
        <p:scale>
          <a:sx n="93" d="100"/>
          <a:sy n="93" d="100"/>
        </p:scale>
        <p:origin x="1872" y="84"/>
      </p:cViewPr>
      <p:guideLst>
        <p:guide orient="horz" pos="2488"/>
        <p:guide pos="478"/>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85938-C20D-054E-BF1D-54F22B364BE1}" type="datetimeFigureOut">
              <a:rPr lang="en-US" smtClean="0"/>
              <a:t>5/26/2022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58EDFA-E2C2-5E42-93A0-641AEC0BE793}" type="slidenum">
              <a:rPr lang="en-US" smtClean="0"/>
              <a:t>‹#›</a:t>
            </a:fld>
            <a:endParaRPr lang="en-US"/>
          </a:p>
        </p:txBody>
      </p:sp>
    </p:spTree>
    <p:extLst>
      <p:ext uri="{BB962C8B-B14F-4D97-AF65-F5344CB8AC3E}">
        <p14:creationId xmlns:p14="http://schemas.microsoft.com/office/powerpoint/2010/main" val="384726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was conducted as part of my dissertation</a:t>
            </a:r>
          </a:p>
          <a:p>
            <a:r>
              <a:rPr lang="en-US" dirty="0"/>
              <a:t>-funded: NIEHS; NIA</a:t>
            </a:r>
          </a:p>
          <a:p>
            <a:r>
              <a:rPr lang="en-US" dirty="0"/>
              <a:t>-I’ll cover some background before describing the work we conducted</a:t>
            </a:r>
          </a:p>
          <a:p>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1</a:t>
            </a:fld>
            <a:endParaRPr lang="en-US"/>
          </a:p>
        </p:txBody>
      </p:sp>
    </p:spTree>
    <p:extLst>
      <p:ext uri="{BB962C8B-B14F-4D97-AF65-F5344CB8AC3E}">
        <p14:creationId xmlns:p14="http://schemas.microsoft.com/office/powerpoint/2010/main" val="190605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13</a:t>
            </a:fld>
            <a:endParaRPr lang="en-US"/>
          </a:p>
        </p:txBody>
      </p:sp>
    </p:spTree>
    <p:extLst>
      <p:ext uri="{BB962C8B-B14F-4D97-AF65-F5344CB8AC3E}">
        <p14:creationId xmlns:p14="http://schemas.microsoft.com/office/powerpoint/2010/main" val="251106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 Our study may be the largest in terms of:</a:t>
            </a:r>
          </a:p>
          <a:p>
            <a:pPr lvl="1"/>
            <a:r>
              <a:rPr lang="en-US" dirty="0"/>
              <a:t>Spatial extent covered </a:t>
            </a:r>
          </a:p>
          <a:p>
            <a:pPr lvl="1"/>
            <a:r>
              <a:rPr lang="en-US" dirty="0"/>
              <a:t>Sampling density  </a:t>
            </a:r>
          </a:p>
          <a:p>
            <a:pPr lvl="1"/>
            <a:r>
              <a:rPr lang="en-US" dirty="0"/>
              <a:t>Sampling frequency &amp; duration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14</a:t>
            </a:fld>
            <a:endParaRPr lang="en-US"/>
          </a:p>
        </p:txBody>
      </p:sp>
    </p:spTree>
    <p:extLst>
      <p:ext uri="{BB962C8B-B14F-4D97-AF65-F5344CB8AC3E}">
        <p14:creationId xmlns:p14="http://schemas.microsoft.com/office/powerpoint/2010/main" val="2256664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3D29-0649-0846-81CA-B5D518C8DF1E}" type="slidenum">
              <a:rPr lang="en-US" smtClean="0"/>
              <a:t>15</a:t>
            </a:fld>
            <a:endParaRPr lang="en-US"/>
          </a:p>
        </p:txBody>
      </p:sp>
    </p:spTree>
    <p:extLst>
      <p:ext uri="{BB962C8B-B14F-4D97-AF65-F5344CB8AC3E}">
        <p14:creationId xmlns:p14="http://schemas.microsoft.com/office/powerpoint/2010/main" val="3441256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16</a:t>
            </a:fld>
            <a:endParaRPr lang="en-US"/>
          </a:p>
        </p:txBody>
      </p:sp>
    </p:spTree>
    <p:extLst>
      <p:ext uri="{BB962C8B-B14F-4D97-AF65-F5344CB8AC3E}">
        <p14:creationId xmlns:p14="http://schemas.microsoft.com/office/powerpoint/2010/main" val="415968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19</a:t>
            </a:fld>
            <a:endParaRPr lang="en-US"/>
          </a:p>
        </p:txBody>
      </p:sp>
    </p:spTree>
    <p:extLst>
      <p:ext uri="{BB962C8B-B14F-4D97-AF65-F5344CB8AC3E}">
        <p14:creationId xmlns:p14="http://schemas.microsoft.com/office/powerpoint/2010/main" val="1176061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20</a:t>
            </a:fld>
            <a:endParaRPr lang="en-US"/>
          </a:p>
        </p:txBody>
      </p:sp>
    </p:spTree>
    <p:extLst>
      <p:ext uri="{BB962C8B-B14F-4D97-AF65-F5344CB8AC3E}">
        <p14:creationId xmlns:p14="http://schemas.microsoft.com/office/powerpoint/2010/main" val="2354106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Though it is difficult to compare UFP </a:t>
            </a:r>
            <a:r>
              <a:rPr lang="en-US" sz="1200" kern="1200" dirty="0" err="1">
                <a:solidFill>
                  <a:schemeClr val="tx1"/>
                </a:solidFill>
                <a:effectLst/>
                <a:latin typeface="+mn-lt"/>
                <a:ea typeface="+mn-ea"/>
                <a:cs typeface="+mn-cs"/>
              </a:rPr>
              <a:t>lvls</a:t>
            </a:r>
            <a:r>
              <a:rPr lang="en-US" sz="1200" kern="1200" dirty="0">
                <a:solidFill>
                  <a:schemeClr val="tx1"/>
                </a:solidFill>
                <a:effectLst/>
                <a:latin typeface="+mn-lt"/>
                <a:ea typeface="+mn-ea"/>
                <a:cs typeface="+mn-cs"/>
              </a:rPr>
              <a:t> across studies b/c studies use different size ranges, based on instrumentation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Though our analyses did not show any clear reason for large </a:t>
            </a:r>
            <a:r>
              <a:rPr lang="en-US" sz="1200" kern="1200" dirty="0" err="1">
                <a:solidFill>
                  <a:schemeClr val="tx1"/>
                </a:solidFill>
                <a:effectLst/>
                <a:latin typeface="+mn-lt"/>
                <a:ea typeface="+mn-ea"/>
                <a:cs typeface="+mn-cs"/>
              </a:rPr>
              <a:t>coc</a:t>
            </a:r>
            <a:r>
              <a:rPr lang="en-US" sz="1200" kern="1200" dirty="0">
                <a:solidFill>
                  <a:schemeClr val="tx1"/>
                </a:solidFill>
                <a:effectLst/>
                <a:latin typeface="+mn-lt"/>
                <a:ea typeface="+mn-ea"/>
                <a:cs typeface="+mn-cs"/>
              </a:rPr>
              <a:t> discrepancies between studies when we compared instruments used and the concentrations reported by those studies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EPA has noted this as a limitation in the field</a:t>
            </a:r>
          </a:p>
          <a:p>
            <a:endParaRPr lang="en-US" dirty="0"/>
          </a:p>
          <a:p>
            <a:endParaRPr lang="en-US" dirty="0"/>
          </a:p>
          <a:p>
            <a:r>
              <a:rPr lang="en-US" dirty="0"/>
              <a:t>REFS</a:t>
            </a:r>
          </a:p>
          <a:p>
            <a:r>
              <a:rPr lang="en-US" dirty="0"/>
              <a:t>*BC levels: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Sources: Oakland, CA: </a:t>
            </a:r>
            <a:r>
              <a:rPr lang="en-US" sz="1200" b="0" dirty="0" err="1">
                <a:solidFill>
                  <a:schemeClr val="tx1"/>
                </a:solidFill>
              </a:rPr>
              <a:t>Apte</a:t>
            </a:r>
            <a:r>
              <a:rPr lang="en-US" sz="1200" b="0" dirty="0">
                <a:solidFill>
                  <a:schemeClr val="tx1"/>
                </a:solidFill>
              </a:rPr>
              <a:t> et al. 2017; The Netherlands: </a:t>
            </a:r>
            <a:r>
              <a:rPr lang="en-US" sz="1200" b="0" dirty="0" err="1">
                <a:solidFill>
                  <a:schemeClr val="tx1"/>
                </a:solidFill>
              </a:rPr>
              <a:t>Kerckhoffs</a:t>
            </a:r>
            <a:r>
              <a:rPr lang="en-US" sz="1200" b="0" dirty="0">
                <a:solidFill>
                  <a:schemeClr val="tx1"/>
                </a:solidFill>
              </a:rPr>
              <a:t> et al. 2016 &amp; 2017, Montagne et al. 2015; </a:t>
            </a:r>
            <a:r>
              <a:rPr lang="en-US" sz="1200" b="0" dirty="0"/>
              <a:t>Toronto, CA: </a:t>
            </a:r>
            <a:r>
              <a:rPr lang="en-US" sz="1200" b="0" dirty="0" err="1"/>
              <a:t>Minet</a:t>
            </a:r>
            <a:r>
              <a:rPr lang="en-US" sz="1200" b="0" dirty="0"/>
              <a:t> et al. 2018; New Delhi, India: Saraswat et al. 2013</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258EDFA-E2C2-5E42-93A0-641AEC0BE793}" type="slidenum">
              <a:rPr lang="en-US" smtClean="0"/>
              <a:t>21</a:t>
            </a:fld>
            <a:endParaRPr lang="en-US"/>
          </a:p>
        </p:txBody>
      </p:sp>
    </p:spTree>
    <p:extLst>
      <p:ext uri="{BB962C8B-B14F-4D97-AF65-F5344CB8AC3E}">
        <p14:creationId xmlns:p14="http://schemas.microsoft.com/office/powerpoint/2010/main" val="32946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22</a:t>
            </a:fld>
            <a:endParaRPr lang="en-US"/>
          </a:p>
        </p:txBody>
      </p:sp>
    </p:spTree>
    <p:extLst>
      <p:ext uri="{BB962C8B-B14F-4D97-AF65-F5344CB8AC3E}">
        <p14:creationId xmlns:p14="http://schemas.microsoft.com/office/powerpoint/2010/main" val="342070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high model performance is an important strength for TRAPs, which have strong decay patterns – models captured exposure surfaces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reported MSE-based CV R2. Others have likely reported an in-sample regression-based R2 (most did not state), which should perform better.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23</a:t>
            </a:fld>
            <a:endParaRPr lang="en-US"/>
          </a:p>
        </p:txBody>
      </p:sp>
    </p:spTree>
    <p:extLst>
      <p:ext uri="{BB962C8B-B14F-4D97-AF65-F5344CB8AC3E}">
        <p14:creationId xmlns:p14="http://schemas.microsoft.com/office/powerpoint/2010/main" val="112167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ideal cohort to study long-term air pollution exposure &amp; dementia incidence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2</a:t>
            </a:fld>
            <a:endParaRPr lang="en-US"/>
          </a:p>
        </p:txBody>
      </p:sp>
    </p:spTree>
    <p:extLst>
      <p:ext uri="{BB962C8B-B14F-4D97-AF65-F5344CB8AC3E}">
        <p14:creationId xmlns:p14="http://schemas.microsoft.com/office/powerpoint/2010/main" val="155099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 We were interested in using mobile monitoring to assess air pollution exposure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 References</a:t>
            </a:r>
            <a:endParaRPr dirty="0"/>
          </a:p>
          <a:p>
            <a:pPr marL="0" marR="0" lvl="0" indent="0" algn="l" rtl="0">
              <a:lnSpc>
                <a:spcPct val="100000"/>
              </a:lnSpc>
              <a:spcBef>
                <a:spcPts val="0"/>
              </a:spcBef>
              <a:spcAft>
                <a:spcPts val="0"/>
              </a:spcAft>
              <a:buClr>
                <a:schemeClr val="dk1"/>
              </a:buClr>
              <a:buSzPts val="1200"/>
              <a:buFont typeface="Calibri"/>
              <a:buNone/>
            </a:pPr>
            <a:r>
              <a:rPr lang="en-US" dirty="0"/>
              <a:t>• Mobile monitoring campaigns to characterize average air pollution levels</a:t>
            </a:r>
            <a:r>
              <a:rPr lang="en-US" baseline="30000" dirty="0">
                <a:solidFill>
                  <a:schemeClr val="dk1"/>
                </a:solidFill>
              </a:rPr>
              <a:t> </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Apte</a:t>
            </a:r>
            <a:r>
              <a:rPr lang="en-US" sz="1200" dirty="0">
                <a:solidFill>
                  <a:schemeClr val="dk1"/>
                </a:solidFill>
                <a:latin typeface="Calibri"/>
                <a:ea typeface="Calibri"/>
                <a:cs typeface="Calibri"/>
                <a:sym typeface="Calibri"/>
              </a:rPr>
              <a:t> et al. 2017; </a:t>
            </a:r>
            <a:r>
              <a:rPr lang="en-US" sz="1200" dirty="0" err="1">
                <a:solidFill>
                  <a:schemeClr val="dk1"/>
                </a:solidFill>
                <a:latin typeface="Calibri"/>
                <a:ea typeface="Calibri"/>
                <a:cs typeface="Calibri"/>
                <a:sym typeface="Calibri"/>
              </a:rPr>
              <a:t>Hatzopoulou</a:t>
            </a:r>
            <a:r>
              <a:rPr lang="en-US" sz="1200" dirty="0">
                <a:solidFill>
                  <a:schemeClr val="dk1"/>
                </a:solidFill>
                <a:latin typeface="Calibri"/>
                <a:ea typeface="Calibri"/>
                <a:cs typeface="Calibri"/>
                <a:sym typeface="Calibri"/>
              </a:rPr>
              <a:t> et al. 2017; </a:t>
            </a:r>
            <a:r>
              <a:rPr lang="en-US" sz="1200" dirty="0" err="1">
                <a:solidFill>
                  <a:schemeClr val="dk1"/>
                </a:solidFill>
                <a:latin typeface="Calibri"/>
                <a:ea typeface="Calibri"/>
                <a:cs typeface="Calibri"/>
                <a:sym typeface="Calibri"/>
              </a:rPr>
              <a:t>Kerckhoffs</a:t>
            </a:r>
            <a:r>
              <a:rPr lang="en-US" sz="1200" dirty="0">
                <a:solidFill>
                  <a:schemeClr val="dk1"/>
                </a:solidFill>
                <a:latin typeface="Calibri"/>
                <a:ea typeface="Calibri"/>
                <a:cs typeface="Calibri"/>
                <a:sym typeface="Calibri"/>
              </a:rPr>
              <a:t> et al. 2016; Messier et al. 2018; </a:t>
            </a:r>
            <a:r>
              <a:rPr lang="en-US" sz="1200" dirty="0" err="1">
                <a:solidFill>
                  <a:schemeClr val="dk1"/>
                </a:solidFill>
                <a:latin typeface="Calibri"/>
                <a:ea typeface="Calibri"/>
                <a:cs typeface="Calibri"/>
                <a:sym typeface="Calibri"/>
              </a:rPr>
              <a:t>Xie</a:t>
            </a:r>
            <a:r>
              <a:rPr lang="en-US" sz="1200" dirty="0">
                <a:solidFill>
                  <a:schemeClr val="dk1"/>
                </a:solidFill>
                <a:latin typeface="Calibri"/>
                <a:ea typeface="Calibri"/>
                <a:cs typeface="Calibri"/>
                <a:sym typeface="Calibri"/>
              </a:rPr>
              <a:t> et al. 2017)</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94" name="Google Shape;9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95" name="Google Shape;95;p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920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5</a:t>
            </a:fld>
            <a:endParaRPr lang="en-US"/>
          </a:p>
        </p:txBody>
      </p:sp>
    </p:spTree>
    <p:extLst>
      <p:ext uri="{BB962C8B-B14F-4D97-AF65-F5344CB8AC3E}">
        <p14:creationId xmlns:p14="http://schemas.microsoft.com/office/powerpoint/2010/main" val="267280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was a fairly extensive campaign</a:t>
            </a:r>
          </a:p>
        </p:txBody>
      </p:sp>
      <p:sp>
        <p:nvSpPr>
          <p:cNvPr id="4" name="Slide Number Placeholder 3"/>
          <p:cNvSpPr>
            <a:spLocks noGrp="1"/>
          </p:cNvSpPr>
          <p:nvPr>
            <p:ph type="sldNum" sz="quarter" idx="5"/>
          </p:nvPr>
        </p:nvSpPr>
        <p:spPr/>
        <p:txBody>
          <a:bodyPr/>
          <a:lstStyle/>
          <a:p>
            <a:fld id="{6258EDFA-E2C2-5E42-93A0-641AEC0BE793}" type="slidenum">
              <a:rPr lang="en-US" smtClean="0"/>
              <a:t>6</a:t>
            </a:fld>
            <a:endParaRPr lang="en-US"/>
          </a:p>
        </p:txBody>
      </p:sp>
    </p:spTree>
    <p:extLst>
      <p:ext uri="{BB962C8B-B14F-4D97-AF65-F5344CB8AC3E}">
        <p14:creationId xmlns:p14="http://schemas.microsoft.com/office/powerpoint/2010/main" val="4109062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 put this into perspective, we can compare some of the features of our study design to other studies. On the x-axis you have studies stratified by the type of sampling type that was conducted…3 types…Our study is in teal. We can see that overall, we generally sampled more study sites, visited each site more times even though we were there for shorter periods of time</a:t>
            </a:r>
          </a:p>
        </p:txBody>
      </p:sp>
      <p:sp>
        <p:nvSpPr>
          <p:cNvPr id="4" name="Slide Number Placeholder 3"/>
          <p:cNvSpPr>
            <a:spLocks noGrp="1"/>
          </p:cNvSpPr>
          <p:nvPr>
            <p:ph type="sldNum" sz="quarter" idx="5"/>
          </p:nvPr>
        </p:nvSpPr>
        <p:spPr/>
        <p:txBody>
          <a:bodyPr/>
          <a:lstStyle/>
          <a:p>
            <a:fld id="{6258EDFA-E2C2-5E42-93A0-641AEC0BE793}" type="slidenum">
              <a:rPr lang="en-US" smtClean="0"/>
              <a:t>7</a:t>
            </a:fld>
            <a:endParaRPr lang="en-US"/>
          </a:p>
        </p:txBody>
      </p:sp>
    </p:spTree>
    <p:extLst>
      <p:ext uri="{BB962C8B-B14F-4D97-AF65-F5344CB8AC3E}">
        <p14:creationId xmlns:p14="http://schemas.microsoft.com/office/powerpoint/2010/main" val="311121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8</a:t>
            </a:fld>
            <a:endParaRPr lang="en-US"/>
          </a:p>
        </p:txBody>
      </p:sp>
    </p:spTree>
    <p:extLst>
      <p:ext uri="{BB962C8B-B14F-4D97-AF65-F5344CB8AC3E}">
        <p14:creationId xmlns:p14="http://schemas.microsoft.com/office/powerpoint/2010/main" val="3618096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step of this analysis involves data reduction.  </a:t>
                </a:r>
              </a:p>
              <a:p>
                <a:pPr marL="171450" indent="-171450">
                  <a:buFont typeface="Arial" panose="020B0604020202020204" pitchFamily="34" charset="0"/>
                  <a:buChar char="•"/>
                </a:pPr>
                <a:r>
                  <a:rPr lang="en-US" dirty="0"/>
                  <a:t>M</a:t>
                </a:r>
                <a:r>
                  <a:rPr lang="en-US" dirty="0">
                    <a:sym typeface="Wingdings" pitchFamily="2" charset="2"/>
                  </a:rPr>
                  <a:t>edian site visit concentrations </a:t>
                </a:r>
              </a:p>
              <a:p>
                <a:pPr marL="171450" indent="-171450">
                  <a:buFont typeface="Arial" panose="020B0604020202020204" pitchFamily="34" charset="0"/>
                  <a:buChar char="•"/>
                </a:pPr>
                <a:r>
                  <a:rPr lang="en-US" dirty="0"/>
                  <a:t>Trimmed extreme observations at each site</a:t>
                </a: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step of this analysis involves data reduction. We have 1-sec measurements that we want to convert to an annual average.</a:t>
                </a:r>
              </a:p>
              <a:p>
                <a:r>
                  <a:rPr lang="en-US" dirty="0"/>
                  <a:t>• extreme observations may be overly influential b/c of our small sample size. They may be</a:t>
                </a:r>
              </a:p>
              <a:p>
                <a:r>
                  <a:rPr lang="en-US" dirty="0"/>
                  <a:t>   a) rare (e.g., temporary construction) </a:t>
                </a:r>
              </a:p>
              <a:p>
                <a:r>
                  <a:rPr lang="en-US" dirty="0"/>
                  <a:t>   b) a result of instrument error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latin typeface="Cambria Math" panose="02040503050406030204" pitchFamily="18" charset="0"/>
                  </a:rPr>
                  <a:t>𝑻𝑹𝑨𝑷</a:t>
                </a:r>
                <a:r>
                  <a:rPr lang="en-US" i="0">
                    <a:latin typeface="Cambria Math" panose="02040503050406030204" pitchFamily="18" charset="0"/>
                  </a:rPr>
                  <a:t>= </a:t>
                </a:r>
                <a:r>
                  <a:rPr lang="en-US" i="0">
                    <a:latin typeface="Cambria Math" panose="02040503050406030204" pitchFamily="18" charset="0"/>
                    <a:ea typeface="Cambria Math" panose="02040503050406030204" pitchFamily="18" charset="0"/>
                  </a:rPr>
                  <a:t>𝜷_</a:t>
                </a:r>
                <a:r>
                  <a:rPr lang="en-US" i="0">
                    <a:latin typeface="Cambria Math" panose="02040503050406030204" pitchFamily="18" charset="0"/>
                  </a:rPr>
                  <a:t>𝟎+</a:t>
                </a:r>
                <a:r>
                  <a:rPr lang="en-US" i="0">
                    <a:latin typeface="Cambria Math" panose="02040503050406030204" pitchFamily="18" charset="0"/>
                    <a:ea typeface="Cambria Math" panose="02040503050406030204" pitchFamily="18" charset="0"/>
                  </a:rPr>
                  <a:t>𝜷_𝟏 </a:t>
                </a:r>
                <a:r>
                  <a:rPr lang="en-US" i="0">
                    <a:latin typeface="Cambria Math" panose="02040503050406030204" pitchFamily="18" charset="0"/>
                  </a:rPr>
                  <a:t>𝑰_𝑺𝒊𝒕𝒆+</a:t>
                </a:r>
                <a:r>
                  <a:rPr lang="en-US" i="0">
                    <a:latin typeface="Cambria Math" panose="02040503050406030204" pitchFamily="18" charset="0"/>
                    <a:ea typeface="Cambria Math" panose="02040503050406030204" pitchFamily="18" charset="0"/>
                  </a:rPr>
                  <a:t>𝜷_𝟐 𝑰_</a:t>
                </a:r>
                <a:r>
                  <a:rPr lang="en-US" i="0">
                    <a:latin typeface="Cambria Math" panose="02040503050406030204" pitchFamily="18" charset="0"/>
                  </a:rPr>
                  <a:t>𝑺𝒆𝒂𝒔𝒐𝒏+</a:t>
                </a:r>
                <a:r>
                  <a:rPr lang="en-US" dirty="0"/>
                  <a:t> </a:t>
                </a:r>
                <a:r>
                  <a:rPr lang="en-US" i="0">
                    <a:latin typeface="Cambria Math" panose="02040503050406030204" pitchFamily="18" charset="0"/>
                    <a:ea typeface="Cambria Math" panose="02040503050406030204" pitchFamily="18" charset="0"/>
                  </a:rPr>
                  <a:t>𝜷_𝟑 𝑰_</a:t>
                </a:r>
                <a:r>
                  <a:rPr lang="en-US" i="0">
                    <a:latin typeface="Cambria Math" panose="02040503050406030204" pitchFamily="18" charset="0"/>
                  </a:rPr>
                  <a:t>𝑻𝑶𝑾𝟐  +</a:t>
                </a:r>
                <a:r>
                  <a:rPr lang="en-US" i="0">
                    <a:latin typeface="Cambria Math" panose="02040503050406030204" pitchFamily="18" charset="0"/>
                    <a:ea typeface="Cambria Math" panose="02040503050406030204" pitchFamily="18" charset="0"/>
                  </a:rPr>
                  <a:t>𝜷_𝟒 𝑰_</a:t>
                </a:r>
                <a:r>
                  <a:rPr lang="en-US" i="0">
                    <a:latin typeface="Cambria Math" panose="02040503050406030204" pitchFamily="18" charset="0"/>
                  </a:rPr>
                  <a:t>𝑻𝑶𝑫𝟓+ 𝜀</a:t>
                </a:r>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6258EDFA-E2C2-5E42-93A0-641AEC0BE793}" type="slidenum">
              <a:rPr lang="en-US" smtClean="0"/>
              <a:t>9</a:t>
            </a:fld>
            <a:endParaRPr lang="en-US"/>
          </a:p>
        </p:txBody>
      </p:sp>
    </p:spTree>
    <p:extLst>
      <p:ext uri="{BB962C8B-B14F-4D97-AF65-F5344CB8AC3E}">
        <p14:creationId xmlns:p14="http://schemas.microsoft.com/office/powerpoint/2010/main" val="288650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lvl="0" indent="-171450">
              <a:buFont typeface="Arial" panose="020B0604020202020204" pitchFamily="34" charset="0"/>
              <a:buChar char="•"/>
            </a:pPr>
            <a:r>
              <a:rPr lang="en-US" dirty="0">
                <a:sym typeface="Wingdings" pitchFamily="2" charset="2"/>
              </a:rPr>
              <a:t>PLS summarized hundreds of geographic covariates into a smaller number of new features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Kriging </a:t>
            </a:r>
            <a:r>
              <a:rPr lang="en-US" dirty="0">
                <a:solidFill>
                  <a:schemeClr val="tx1"/>
                </a:solidFill>
                <a:sym typeface="Wingdings" pitchFamily="2" charset="2"/>
              </a:rPr>
              <a:t>allows for spatial correlation in the data…M</a:t>
            </a:r>
            <a:r>
              <a:rPr lang="en-US" dirty="0">
                <a:sym typeface="Wingdings" pitchFamily="2" charset="2"/>
              </a:rPr>
              <a:t>odels part of the structure that resides in error term not otherwise captured by regression</a:t>
            </a:r>
          </a:p>
          <a:p>
            <a:endParaRPr lang="en-US" dirty="0"/>
          </a:p>
        </p:txBody>
      </p:sp>
      <p:sp>
        <p:nvSpPr>
          <p:cNvPr id="4" name="Slide Number Placeholder 3"/>
          <p:cNvSpPr>
            <a:spLocks noGrp="1"/>
          </p:cNvSpPr>
          <p:nvPr>
            <p:ph type="sldNum" sz="quarter" idx="5"/>
          </p:nvPr>
        </p:nvSpPr>
        <p:spPr/>
        <p:txBody>
          <a:bodyPr/>
          <a:lstStyle/>
          <a:p>
            <a:fld id="{6258EDFA-E2C2-5E42-93A0-641AEC0BE793}" type="slidenum">
              <a:rPr lang="en-US" smtClean="0"/>
              <a:t>10</a:t>
            </a:fld>
            <a:endParaRPr lang="en-US"/>
          </a:p>
        </p:txBody>
      </p:sp>
    </p:spTree>
    <p:extLst>
      <p:ext uri="{BB962C8B-B14F-4D97-AF65-F5344CB8AC3E}">
        <p14:creationId xmlns:p14="http://schemas.microsoft.com/office/powerpoint/2010/main" val="2715527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45815" y="5945854"/>
            <a:ext cx="1371600" cy="923544"/>
          </a:xfrm>
          <a:prstGeom prst="rect">
            <a:avLst/>
          </a:prstGeom>
        </p:spPr>
      </p:pic>
      <p:pic>
        <p:nvPicPr>
          <p:cNvPr id="9" name="Picture 8"/>
          <p:cNvPicPr>
            <a:picLocks noChangeAspect="1"/>
          </p:cNvPicPr>
          <p:nvPr userDrawn="1"/>
        </p:nvPicPr>
        <p:blipFill>
          <a:blip r:embed="rId3"/>
          <a:stretch>
            <a:fillRect/>
          </a:stretch>
        </p:blipFill>
        <p:spPr>
          <a:xfrm>
            <a:off x="677334" y="6354234"/>
            <a:ext cx="2540000" cy="266700"/>
          </a:xfrm>
          <a:prstGeom prst="rect">
            <a:avLst/>
          </a:prstGeom>
        </p:spPr>
      </p:pic>
      <p:pic>
        <p:nvPicPr>
          <p:cNvPr id="2" name="Picture 1" descr="Bar_RtAngle_7502_RGB.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13587" y="4006085"/>
            <a:ext cx="2284303" cy="112770"/>
          </a:xfrm>
          <a:prstGeom prst="rect">
            <a:avLst/>
          </a:prstGeom>
        </p:spPr>
      </p:pic>
      <p:sp>
        <p:nvSpPr>
          <p:cNvPr id="3" name="Title 2"/>
          <p:cNvSpPr>
            <a:spLocks noGrp="1"/>
          </p:cNvSpPr>
          <p:nvPr>
            <p:ph type="title" hasCustomPrompt="1"/>
          </p:nvPr>
        </p:nvSpPr>
        <p:spPr>
          <a:xfrm>
            <a:off x="671757" y="1179824"/>
            <a:ext cx="6972300" cy="2641756"/>
          </a:xfrm>
          <a:prstGeom prst="rect">
            <a:avLst/>
          </a:prstGeom>
        </p:spPr>
        <p:txBody>
          <a:bodyPr anchor="b"/>
          <a:lstStyle>
            <a:lvl1pPr algn="l">
              <a:defRPr sz="5000" b="1" i="0">
                <a:solidFill>
                  <a:schemeClr val="tx2"/>
                </a:solidFill>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23734912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45815" y="5945854"/>
            <a:ext cx="1371600" cy="923544"/>
          </a:xfrm>
          <a:prstGeom prst="rect">
            <a:avLst/>
          </a:prstGeom>
        </p:spPr>
      </p:pic>
      <p:pic>
        <p:nvPicPr>
          <p:cNvPr id="9" name="Picture 8"/>
          <p:cNvPicPr>
            <a:picLocks noChangeAspect="1"/>
          </p:cNvPicPr>
          <p:nvPr userDrawn="1"/>
        </p:nvPicPr>
        <p:blipFill>
          <a:blip r:embed="rId3"/>
          <a:stretch>
            <a:fillRect/>
          </a:stretch>
        </p:blipFill>
        <p:spPr>
          <a:xfrm>
            <a:off x="677334" y="6354234"/>
            <a:ext cx="2540000" cy="266700"/>
          </a:xfrm>
          <a:prstGeom prst="rect">
            <a:avLst/>
          </a:prstGeom>
        </p:spPr>
      </p:pic>
      <p:pic>
        <p:nvPicPr>
          <p:cNvPr id="2" name="Picture 1" descr="Bar_RtAngle_7502_RGB.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13587" y="4006085"/>
            <a:ext cx="2284303" cy="112770"/>
          </a:xfrm>
          <a:prstGeom prst="rect">
            <a:avLst/>
          </a:prstGeom>
        </p:spPr>
      </p:pic>
      <p:sp>
        <p:nvSpPr>
          <p:cNvPr id="3" name="Title 2"/>
          <p:cNvSpPr>
            <a:spLocks noGrp="1"/>
          </p:cNvSpPr>
          <p:nvPr>
            <p:ph type="title" hasCustomPrompt="1"/>
          </p:nvPr>
        </p:nvSpPr>
        <p:spPr>
          <a:xfrm>
            <a:off x="671757" y="1179824"/>
            <a:ext cx="6972300" cy="2641756"/>
          </a:xfrm>
          <a:prstGeom prst="rect">
            <a:avLst/>
          </a:prstGeom>
        </p:spPr>
        <p:txBody>
          <a:bodyPr anchor="b"/>
          <a:lstStyle>
            <a:lvl1pPr algn="l">
              <a:defRPr sz="5000" b="1" i="0">
                <a:solidFill>
                  <a:schemeClr val="tx2"/>
                </a:solidFill>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88693323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 Content">
  <p:cSld name="1_Header + Content">
    <p:spTree>
      <p:nvGrpSpPr>
        <p:cNvPr id="1" name="Shape 38"/>
        <p:cNvGrpSpPr/>
        <p:nvPr/>
      </p:nvGrpSpPr>
      <p:grpSpPr>
        <a:xfrm>
          <a:off x="0" y="0"/>
          <a:ext cx="0" cy="0"/>
          <a:chOff x="0" y="0"/>
          <a:chExt cx="0" cy="0"/>
        </a:xfrm>
      </p:grpSpPr>
      <p:sp>
        <p:nvSpPr>
          <p:cNvPr id="39" name="Google Shape;39;p20"/>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0" name="Google Shape;40;p20"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41" name="Google Shape;41;p20" descr="Bar_RtAngle_7502_RGB.p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84225" y="1437805"/>
            <a:ext cx="1358184" cy="67050"/>
          </a:xfrm>
          <a:prstGeom prst="rect">
            <a:avLst/>
          </a:prstGeom>
          <a:noFill/>
          <a:ln>
            <a:noFill/>
          </a:ln>
        </p:spPr>
      </p:pic>
      <p:sp>
        <p:nvSpPr>
          <p:cNvPr id="42" name="Google Shape;42;p20"/>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Condensed Thin"/>
              <a:buNone/>
              <a:defRPr sz="3000" b="1" i="0" u="none" strike="noStrike" cap="none">
                <a:solidFill>
                  <a:schemeClr val="dk1"/>
                </a:solidFill>
                <a:latin typeface="Encode Sans Condensed Thin"/>
                <a:ea typeface="Encode Sans Condensed Thin"/>
                <a:cs typeface="Encode Sans Condensed Thin"/>
                <a:sym typeface="Encode Sans Condensed Th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06501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5"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FFFFF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 24 PT.)</a:t>
            </a:r>
          </a:p>
        </p:txBody>
      </p:sp>
      <p:pic>
        <p:nvPicPr>
          <p:cNvPr id="7" name="Picture 6"/>
          <p:cNvPicPr>
            <a:picLocks noChangeAspect="1"/>
          </p:cNvPicPr>
          <p:nvPr userDrawn="1"/>
        </p:nvPicPr>
        <p:blipFill>
          <a:blip r:embed="rId2"/>
          <a:stretch>
            <a:fillRect/>
          </a:stretch>
        </p:blipFill>
        <p:spPr>
          <a:xfrm>
            <a:off x="6248401" y="6354234"/>
            <a:ext cx="2540000" cy="266700"/>
          </a:xfrm>
          <a:prstGeom prst="rect">
            <a:avLst/>
          </a:prstGeom>
        </p:spPr>
      </p:pic>
      <p:pic>
        <p:nvPicPr>
          <p:cNvPr id="8" name="Picture 7" descr="Bar_RtAngle_7502_RGB.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7" y="365069"/>
            <a:ext cx="8184662" cy="998440"/>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2769240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45815" y="5945854"/>
            <a:ext cx="1371600" cy="923544"/>
          </a:xfrm>
          <a:prstGeom prst="rect">
            <a:avLst/>
          </a:prstGeom>
        </p:spPr>
      </p:pic>
      <p:sp>
        <p:nvSpPr>
          <p:cNvPr id="6" name="Text Placeholder 9"/>
          <p:cNvSpPr>
            <a:spLocks noGrp="1"/>
          </p:cNvSpPr>
          <p:nvPr>
            <p:ph type="body" sz="quarter" idx="11" hasCustomPrompt="1"/>
          </p:nvPr>
        </p:nvSpPr>
        <p:spPr>
          <a:xfrm>
            <a:off x="659305" y="1736725"/>
            <a:ext cx="8076956" cy="4015497"/>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dirty="0"/>
              <a:t>Bulleted 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8" name="Picture 7" descr="Bar_RtAngle_7502_RGB.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064505" cy="99199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2363379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rgbClr val="4B2E83"/>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6248401" y="6354234"/>
            <a:ext cx="2540000" cy="266700"/>
          </a:xfrm>
          <a:prstGeom prst="rect">
            <a:avLst/>
          </a:prstGeom>
        </p:spPr>
      </p:pic>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dirty="0"/>
              <a:t>Graphics can go here – </a:t>
            </a:r>
            <a:br>
              <a:rPr lang="en-US" dirty="0"/>
            </a:br>
            <a:r>
              <a:rPr lang="en-US" dirty="0"/>
              <a:t>replace this box with your image or chart</a:t>
            </a:r>
          </a:p>
        </p:txBody>
      </p:sp>
      <p:pic>
        <p:nvPicPr>
          <p:cNvPr id="8" name="Picture 7" descr="Bar_RtAngle_7502_RGB.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16644" cy="99199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82856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48139" y="5949410"/>
            <a:ext cx="1371600" cy="923544"/>
          </a:xfrm>
          <a:prstGeom prst="rect">
            <a:avLst/>
          </a:prstGeom>
        </p:spPr>
      </p:pic>
      <p:pic>
        <p:nvPicPr>
          <p:cNvPr id="9" name="Picture 8" descr="Wordmark_center_Purple_HEX.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2039" y="6487457"/>
            <a:ext cx="2425295" cy="163374"/>
          </a:xfrm>
          <a:prstGeom prst="rect">
            <a:avLst/>
          </a:prstGeom>
        </p:spPr>
      </p:pic>
      <p:pic>
        <p:nvPicPr>
          <p:cNvPr id="6" name="Picture 5" descr="Bar_RtAngle_7502_RGB.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13587" y="4006085"/>
            <a:ext cx="2284303" cy="112770"/>
          </a:xfrm>
          <a:prstGeom prst="rect">
            <a:avLst/>
          </a:prstGeom>
        </p:spPr>
      </p:pic>
      <p:sp>
        <p:nvSpPr>
          <p:cNvPr id="3" name="Title 2"/>
          <p:cNvSpPr>
            <a:spLocks noGrp="1"/>
          </p:cNvSpPr>
          <p:nvPr>
            <p:ph type="title" hasCustomPrompt="1"/>
          </p:nvPr>
        </p:nvSpPr>
        <p:spPr>
          <a:xfrm>
            <a:off x="671757" y="1167124"/>
            <a:ext cx="6972300" cy="2641756"/>
          </a:xfrm>
          <a:prstGeom prst="rect">
            <a:avLst/>
          </a:prstGeom>
        </p:spPr>
        <p:txBody>
          <a:bodyPr anchor="b"/>
          <a:lstStyle>
            <a:lvl1pPr algn="l">
              <a:defRPr sz="5000" b="1" i="0">
                <a:solidFill>
                  <a:srgbClr val="4B2E83"/>
                </a:solidFill>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2779944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48139" y="5949410"/>
            <a:ext cx="1371600" cy="923544"/>
          </a:xfrm>
          <a:prstGeom prst="rect">
            <a:avLst/>
          </a:prstGeom>
        </p:spPr>
      </p:pic>
      <p:pic>
        <p:nvPicPr>
          <p:cNvPr id="9" name="Picture 8" descr="Wordmark_center_Purple_HEX.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2039" y="6487457"/>
            <a:ext cx="2425295" cy="163374"/>
          </a:xfrm>
          <a:prstGeom prst="rect">
            <a:avLst/>
          </a:prstGeom>
        </p:spPr>
      </p:pic>
      <p:pic>
        <p:nvPicPr>
          <p:cNvPr id="6" name="Picture 5" descr="Bar_RtAngle_7502_RGB.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13587" y="4006085"/>
            <a:ext cx="2284303" cy="112770"/>
          </a:xfrm>
          <a:prstGeom prst="rect">
            <a:avLst/>
          </a:prstGeom>
        </p:spPr>
      </p:pic>
      <p:sp>
        <p:nvSpPr>
          <p:cNvPr id="3" name="Title 2"/>
          <p:cNvSpPr>
            <a:spLocks noGrp="1"/>
          </p:cNvSpPr>
          <p:nvPr>
            <p:ph type="title" hasCustomPrompt="1"/>
          </p:nvPr>
        </p:nvSpPr>
        <p:spPr>
          <a:xfrm>
            <a:off x="671757" y="1167124"/>
            <a:ext cx="6972300" cy="2641756"/>
          </a:xfrm>
          <a:prstGeom prst="rect">
            <a:avLst/>
          </a:prstGeom>
        </p:spPr>
        <p:txBody>
          <a:bodyPr anchor="b"/>
          <a:lstStyle>
            <a:lvl1pPr algn="l">
              <a:defRPr sz="5000" b="1" i="0">
                <a:solidFill>
                  <a:srgbClr val="4B2E83"/>
                </a:solidFill>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33971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4B2E83"/>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9" name="Picture 8" descr="Wordmark_center_Purple_HEX.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382155" y="6487457"/>
            <a:ext cx="2425295" cy="163374"/>
          </a:xfrm>
          <a:prstGeom prst="rect">
            <a:avLst/>
          </a:prstGeom>
        </p:spPr>
      </p:pic>
      <p:pic>
        <p:nvPicPr>
          <p:cNvPr id="8" name="Picture 7" descr="Bar_RtAngle_7502_RGB.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84663" cy="991998"/>
          </a:xfrm>
          <a:prstGeom prst="rect">
            <a:avLst/>
          </a:prstGeom>
        </p:spPr>
        <p:txBody>
          <a:bodyPr anchor="b"/>
          <a:lstStyle>
            <a:lvl1pPr algn="l">
              <a:defRPr sz="3000" b="1" i="0">
                <a:solidFill>
                  <a:srgbClr val="4B2E83"/>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07287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5"/>
            <a:ext cx="8196210"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48139" y="5949410"/>
            <a:ext cx="1371600" cy="923544"/>
          </a:xfrm>
          <a:prstGeom prst="rect">
            <a:avLst/>
          </a:prstGeom>
        </p:spPr>
      </p:pic>
      <p:pic>
        <p:nvPicPr>
          <p:cNvPr id="7" name="Picture 6" descr="Bar_RtAngle_7502_RGB.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83759"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450220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999999"/>
                </a:solidFill>
                <a:latin typeface="Open Sans Light"/>
                <a:cs typeface="Open Sans Light"/>
              </a:defRPr>
            </a:lvl1pPr>
          </a:lstStyle>
          <a:p>
            <a:r>
              <a:rPr lang="en-US" dirty="0"/>
              <a:t>Graphics can go here – </a:t>
            </a:r>
            <a:br>
              <a:rPr lang="en-US" dirty="0"/>
            </a:br>
            <a:r>
              <a:rPr lang="en-US" dirty="0"/>
              <a:t>replace this box with your image or chart</a:t>
            </a:r>
          </a:p>
        </p:txBody>
      </p:sp>
      <p:pic>
        <p:nvPicPr>
          <p:cNvPr id="7" name="Picture 6" descr="Wordmark_center_Purple_HEX.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363105" y="6487457"/>
            <a:ext cx="2425295" cy="163374"/>
          </a:xfrm>
          <a:prstGeom prst="rect">
            <a:avLst/>
          </a:prstGeom>
        </p:spPr>
      </p:pic>
      <p:pic>
        <p:nvPicPr>
          <p:cNvPr id="6" name="Picture 5" descr="Bar_RtAngle_7502_RGB.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16644"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24895524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B2E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7"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9"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lh6.googleusercontent.com/B07sJca-aH4imCbPbdQrb6zHLYK0jfXV4agLhnJmfdRmMWtfjLce0CRHD85KMfyKLLe-hZNaazc-HX-vfdo1ORTj-jQYOXo9dev3VduJVfL_l5xKuynXbmhZoypNJjPvJYulwxmCVXQ">
            <a:extLst>
              <a:ext uri="{FF2B5EF4-FFF2-40B4-BE49-F238E27FC236}">
                <a16:creationId xmlns:a16="http://schemas.microsoft.com/office/drawing/2014/main" id="{795AA04B-93E7-3348-8C81-924E1423CA1E}"/>
              </a:ext>
              <a:ext uri="{C183D7F6-B498-43B3-948B-1728B52AA6E4}">
                <adec:decorative xmlns:adec="http://schemas.microsoft.com/office/drawing/2017/decorative" val="0"/>
              </a:ext>
            </a:extLst>
          </p:cNvPr>
          <p:cNvPicPr>
            <a:picLocks noChangeAspect="1" noChangeArrowheads="1"/>
          </p:cNvPicPr>
          <p:nvPr/>
        </p:nvPicPr>
        <p:blipFill rotWithShape="1">
          <a:blip r:embed="rId3" cstate="hqprint">
            <a:alphaModFix amt="20000"/>
            <a:extLst>
              <a:ext uri="{28A0092B-C50C-407E-A947-70E740481C1C}">
                <a14:useLocalDpi xmlns:a14="http://schemas.microsoft.com/office/drawing/2010/main"/>
              </a:ext>
            </a:extLst>
          </a:blip>
          <a:srcRect/>
          <a:stretch/>
        </p:blipFill>
        <p:spPr bwMode="auto">
          <a:xfrm>
            <a:off x="0" y="-5005"/>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sz="4400" dirty="0"/>
              <a:t> </a:t>
            </a:r>
          </a:p>
        </p:txBody>
      </p:sp>
      <p:sp>
        <p:nvSpPr>
          <p:cNvPr id="2" name="TextBox 1">
            <a:extLst>
              <a:ext uri="{FF2B5EF4-FFF2-40B4-BE49-F238E27FC236}">
                <a16:creationId xmlns:a16="http://schemas.microsoft.com/office/drawing/2014/main" id="{896CB24A-A544-E646-9355-E28D149EE7D9}"/>
              </a:ext>
            </a:extLst>
          </p:cNvPr>
          <p:cNvSpPr txBox="1"/>
          <p:nvPr/>
        </p:nvSpPr>
        <p:spPr>
          <a:xfrm>
            <a:off x="748716" y="4133795"/>
            <a:ext cx="8172440" cy="2339102"/>
          </a:xfrm>
          <a:prstGeom prst="rect">
            <a:avLst/>
          </a:prstGeom>
          <a:noFill/>
        </p:spPr>
        <p:txBody>
          <a:bodyPr wrap="square" rtlCol="0">
            <a:spAutoFit/>
          </a:bodyPr>
          <a:lstStyle/>
          <a:p>
            <a:r>
              <a:rPr lang="en-US" b="1" dirty="0"/>
              <a:t>Magali Blanco, PhD</a:t>
            </a:r>
          </a:p>
          <a:p>
            <a:r>
              <a:rPr lang="en-US" dirty="0"/>
              <a:t>Env. and Occ. Health Sciences, School of Public Health</a:t>
            </a:r>
          </a:p>
          <a:p>
            <a:r>
              <a:rPr lang="en-US" dirty="0" err="1"/>
              <a:t>magali@uw.edu</a:t>
            </a:r>
            <a:endParaRPr lang="en-US" dirty="0"/>
          </a:p>
          <a:p>
            <a:endParaRPr lang="en-US" sz="1600" dirty="0"/>
          </a:p>
          <a:p>
            <a:r>
              <a:rPr lang="en-US" sz="1600" dirty="0"/>
              <a:t>Amanda Gassett, Timothy Gould, Annie Doubleday, David L. Slager, Elena Austin, Edmund Seto, Timothy Larson, Julian D. Marshall, Lianne Sheppard</a:t>
            </a:r>
          </a:p>
          <a:p>
            <a:endParaRPr lang="en-US" sz="1200" dirty="0"/>
          </a:p>
          <a:p>
            <a:r>
              <a:rPr lang="en-US" sz="1600" dirty="0"/>
              <a:t>Funding: ACT – Air Pollution Study (National Institute of Environmental </a:t>
            </a:r>
          </a:p>
          <a:p>
            <a:r>
              <a:rPr lang="en-US" sz="1600" dirty="0"/>
              <a:t>Health Sciences; National Institute on Aging, R01ES026187)</a:t>
            </a:r>
          </a:p>
        </p:txBody>
      </p:sp>
      <p:sp>
        <p:nvSpPr>
          <p:cNvPr id="4" name="TextBox 3">
            <a:extLst>
              <a:ext uri="{FF2B5EF4-FFF2-40B4-BE49-F238E27FC236}">
                <a16:creationId xmlns:a16="http://schemas.microsoft.com/office/drawing/2014/main" id="{12BAB7EE-9DF0-C344-8775-3DB937554BC5}"/>
              </a:ext>
            </a:extLst>
          </p:cNvPr>
          <p:cNvSpPr txBox="1"/>
          <p:nvPr/>
        </p:nvSpPr>
        <p:spPr>
          <a:xfrm>
            <a:off x="671756" y="1368491"/>
            <a:ext cx="8172440" cy="2062103"/>
          </a:xfrm>
          <a:prstGeom prst="rect">
            <a:avLst/>
          </a:prstGeom>
          <a:noFill/>
        </p:spPr>
        <p:txBody>
          <a:bodyPr wrap="square" rtlCol="0">
            <a:spAutoFit/>
          </a:bodyPr>
          <a:lstStyle/>
          <a:p>
            <a:r>
              <a:rPr lang="en-US" sz="3200" b="1" dirty="0"/>
              <a:t>Characterizing Ultrafine Particulate Matter and Black Carbon Exposure Levels for a Seattle-Based Cohort From a Mobile Monitoring Campaign </a:t>
            </a:r>
            <a:endParaRPr lang="en-US" sz="3200" dirty="0"/>
          </a:p>
        </p:txBody>
      </p:sp>
    </p:spTree>
    <p:extLst>
      <p:ext uri="{BB962C8B-B14F-4D97-AF65-F5344CB8AC3E}">
        <p14:creationId xmlns:p14="http://schemas.microsoft.com/office/powerpoint/2010/main" val="191347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6F36B32D-7A08-3F47-89B3-075193508683}"/>
                  </a:ext>
                </a:extLst>
              </p:cNvPr>
              <p:cNvSpPr>
                <a:spLocks noGrp="1"/>
              </p:cNvSpPr>
              <p:nvPr>
                <p:ph type="body" sz="quarter" idx="11"/>
              </p:nvPr>
            </p:nvSpPr>
            <p:spPr/>
            <p:txBody>
              <a:bodyPr/>
              <a:lstStyle/>
              <a:p>
                <a:r>
                  <a:rPr lang="en-US" dirty="0">
                    <a:sym typeface="Wingdings" pitchFamily="2" charset="2"/>
                  </a:rPr>
                  <a:t>Built universal kriging (UK) models using partial least squares (PLS) and geostatistical smoothing (kriging):</a:t>
                </a:r>
                <a:endParaRPr lang="en-US" sz="1400" dirty="0">
                  <a:solidFill>
                    <a:schemeClr val="tx1"/>
                  </a:solidFill>
                  <a:sym typeface="Wingdings" pitchFamily="2" charset="2"/>
                </a:endParaRPr>
              </a:p>
              <a:p>
                <a:pPr marL="514350" lvl="1" indent="0">
                  <a:buNone/>
                </a:pPr>
                <a14:m>
                  <m:oMathPara xmlns:m="http://schemas.openxmlformats.org/officeDocument/2006/math">
                    <m:oMathParaPr>
                      <m:jc m:val="center"/>
                    </m:oMathParaPr>
                    <m:oMath xmlns:m="http://schemas.openxmlformats.org/officeDocument/2006/math">
                      <m:r>
                        <m:rPr>
                          <m:sty m:val="p"/>
                        </m:rPr>
                        <a:rPr lang="en-US" b="0">
                          <a:latin typeface="Cambria Math" panose="02040503050406030204" pitchFamily="18" charset="0"/>
                        </a:rPr>
                        <m:t>log</m:t>
                      </m:r>
                      <m:r>
                        <a:rPr lang="en-US" b="0" i="1">
                          <a:latin typeface="Cambria Math" panose="02040503050406030204" pitchFamily="18" charset="0"/>
                        </a:rPr>
                        <m:t>⁡(</m:t>
                      </m:r>
                      <m:r>
                        <a:rPr lang="en-US" b="0" i="1">
                          <a:latin typeface="Cambria Math" panose="02040503050406030204" pitchFamily="18" charset="0"/>
                        </a:rPr>
                        <m:t>𝐶𝑜𝑛𝑐</m:t>
                      </m:r>
                      <m:r>
                        <a:rPr lang="en-US" b="0"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𝑚</m:t>
                          </m:r>
                          <m:r>
                            <a:rPr lang="en-US" i="1">
                              <a:latin typeface="Cambria Math" panose="02040503050406030204" pitchFamily="18" charset="0"/>
                            </a:rPr>
                            <m:t>=1</m:t>
                          </m:r>
                        </m:sub>
                        <m:sup>
                          <m:r>
                            <a:rPr lang="en-US" b="0" i="1">
                              <a:latin typeface="Cambria Math" panose="02040503050406030204" pitchFamily="18" charset="0"/>
                            </a:rPr>
                            <m:t>𝑀</m:t>
                          </m:r>
                        </m:sup>
                        <m:e>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𝑠</m:t>
                              </m:r>
                            </m:sub>
                          </m:sSub>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𝑠</m:t>
                              </m:r>
                            </m:sub>
                          </m:sSub>
                        </m:e>
                      </m:nary>
                      <m:r>
                        <a:rPr lang="en-US" i="1">
                          <a:latin typeface="Cambria Math" panose="02040503050406030204" pitchFamily="18" charset="0"/>
                        </a:rPr>
                        <m:t>+ </m:t>
                      </m:r>
                      <m:r>
                        <a:rPr lang="en-US" i="1">
                          <a:latin typeface="Cambria Math" panose="02040503050406030204" pitchFamily="18" charset="0"/>
                        </a:rPr>
                        <m:t>𝜀</m:t>
                      </m:r>
                    </m:oMath>
                  </m:oMathPara>
                </a14:m>
                <a:endParaRPr lang="en-US" dirty="0"/>
              </a:p>
              <a:p>
                <a:pPr lvl="1"/>
                <a:endParaRPr lang="en-US" dirty="0">
                  <a:sym typeface="Wingdings" pitchFamily="2" charset="2"/>
                </a:endParaRPr>
              </a:p>
              <a:p>
                <a:pPr marL="0" indent="0">
                  <a:buNone/>
                </a:pPr>
                <a:r>
                  <a:rPr lang="en-US" sz="1000" dirty="0"/>
                  <a:t>where </a:t>
                </a:r>
                <a14:m>
                  <m:oMath xmlns:m="http://schemas.openxmlformats.org/officeDocument/2006/math">
                    <m:sSub>
                      <m:sSubPr>
                        <m:ctrlPr>
                          <a:rPr lang="en-US" sz="1000" i="1">
                            <a:latin typeface="Cambria Math" panose="02040503050406030204" pitchFamily="18" charset="0"/>
                          </a:rPr>
                        </m:ctrlPr>
                      </m:sSubPr>
                      <m:e>
                        <m:r>
                          <a:rPr lang="en-US" sz="1000" i="1">
                            <a:latin typeface="Cambria Math" panose="02040503050406030204" pitchFamily="18" charset="0"/>
                          </a:rPr>
                          <m:t>𝒁</m:t>
                        </m:r>
                      </m:e>
                      <m:sub>
                        <m:r>
                          <a:rPr lang="en-US" sz="1000" i="1">
                            <a:latin typeface="Cambria Math" panose="02040503050406030204" pitchFamily="18" charset="0"/>
                          </a:rPr>
                          <m:t>𝒎</m:t>
                        </m:r>
                        <m:r>
                          <a:rPr lang="en-US" sz="1000" i="1">
                            <a:latin typeface="Cambria Math" panose="02040503050406030204" pitchFamily="18" charset="0"/>
                          </a:rPr>
                          <m:t>,</m:t>
                        </m:r>
                        <m:r>
                          <a:rPr lang="en-US" sz="1000" i="1">
                            <a:latin typeface="Cambria Math" panose="02040503050406030204" pitchFamily="18" charset="0"/>
                          </a:rPr>
                          <m:t>𝒔</m:t>
                        </m:r>
                      </m:sub>
                    </m:sSub>
                  </m:oMath>
                </a14:m>
                <a:r>
                  <a:rPr lang="en-US" sz="1000" dirty="0"/>
                  <a:t> are the PLS component scores; </a:t>
                </a:r>
                <a14:m>
                  <m:oMath xmlns:m="http://schemas.openxmlformats.org/officeDocument/2006/math">
                    <m:r>
                      <a:rPr lang="en-US" sz="1000" i="1">
                        <a:latin typeface="Cambria Math" panose="02040503050406030204" pitchFamily="18" charset="0"/>
                      </a:rPr>
                      <m:t>𝜶</m:t>
                    </m:r>
                  </m:oMath>
                </a14:m>
                <a:r>
                  <a:rPr lang="en-US" sz="1000" dirty="0"/>
                  <a:t> and </a:t>
                </a:r>
                <a14:m>
                  <m:oMath xmlns:m="http://schemas.openxmlformats.org/officeDocument/2006/math">
                    <m:sSub>
                      <m:sSubPr>
                        <m:ctrlPr>
                          <a:rPr lang="en-US" sz="1000" i="1">
                            <a:latin typeface="Cambria Math" panose="02040503050406030204" pitchFamily="18" charset="0"/>
                          </a:rPr>
                        </m:ctrlPr>
                      </m:sSubPr>
                      <m:e>
                        <m:r>
                          <a:rPr lang="en-US" sz="1000" i="1">
                            <a:latin typeface="Cambria Math" panose="02040503050406030204" pitchFamily="18" charset="0"/>
                          </a:rPr>
                          <m:t>𝜽</m:t>
                        </m:r>
                      </m:e>
                      <m:sub>
                        <m:r>
                          <a:rPr lang="en-US" sz="1000" i="1">
                            <a:latin typeface="Cambria Math" panose="02040503050406030204" pitchFamily="18" charset="0"/>
                          </a:rPr>
                          <m:t>𝒎</m:t>
                        </m:r>
                        <m:r>
                          <a:rPr lang="en-US" sz="1000" i="1">
                            <a:latin typeface="Cambria Math" panose="02040503050406030204" pitchFamily="18" charset="0"/>
                          </a:rPr>
                          <m:t>,</m:t>
                        </m:r>
                        <m:r>
                          <a:rPr lang="en-US" sz="1000" i="1">
                            <a:latin typeface="Cambria Math" panose="02040503050406030204" pitchFamily="18" charset="0"/>
                          </a:rPr>
                          <m:t>𝒔</m:t>
                        </m:r>
                      </m:sub>
                    </m:sSub>
                  </m:oMath>
                </a14:m>
                <a:r>
                  <a:rPr lang="en-US" sz="1000" dirty="0"/>
                  <a:t> are estimated model coefficients; </a:t>
                </a:r>
                <a14:m>
                  <m:oMath xmlns:m="http://schemas.openxmlformats.org/officeDocument/2006/math">
                    <m:r>
                      <a:rPr lang="en-US" sz="1000" i="1">
                        <a:latin typeface="Cambria Math" panose="02040503050406030204" pitchFamily="18" charset="0"/>
                      </a:rPr>
                      <m:t>𝜺</m:t>
                    </m:r>
                  </m:oMath>
                </a14:m>
                <a:r>
                  <a:rPr lang="en-US" sz="1000" dirty="0"/>
                  <a:t> is the residual term with mean zero and a geostatistical structure modeled as an exponential function with range 𝜙</a:t>
                </a:r>
                <a:r>
                  <a:rPr lang="en-US" sz="1000" baseline="-25000" dirty="0"/>
                  <a:t>𝑖</a:t>
                </a:r>
                <a:r>
                  <a:rPr lang="en-US" sz="1000" dirty="0"/>
                  <a:t>, partial sill 𝜎</a:t>
                </a:r>
                <a:r>
                  <a:rPr lang="en-US" sz="1000" baseline="-25000" dirty="0"/>
                  <a:t>𝑖</a:t>
                </a:r>
                <a:r>
                  <a:rPr lang="en-US" sz="1000" dirty="0"/>
                  <a:t>, and nugget 𝜏</a:t>
                </a:r>
                <a:r>
                  <a:rPr lang="en-US" sz="1000" baseline="-25000" dirty="0"/>
                  <a:t>𝑖 </a:t>
                </a:r>
              </a:p>
              <a:p>
                <a:endParaRPr lang="en-US" dirty="0"/>
              </a:p>
            </p:txBody>
          </p:sp>
        </mc:Choice>
        <mc:Fallback xmlns="">
          <p:sp>
            <p:nvSpPr>
              <p:cNvPr id="2" name="Text Placeholder 1">
                <a:extLst>
                  <a:ext uri="{FF2B5EF4-FFF2-40B4-BE49-F238E27FC236}">
                    <a16:creationId xmlns:a16="http://schemas.microsoft.com/office/drawing/2014/main" id="{6F36B32D-7A08-3F47-89B3-075193508683}"/>
                  </a:ext>
                </a:extLst>
              </p:cNvPr>
              <p:cNvSpPr>
                <a:spLocks noGrp="1" noRot="1" noChangeAspect="1" noMove="1" noResize="1" noEditPoints="1" noAdjustHandles="1" noChangeArrowheads="1" noChangeShapeType="1" noTextEdit="1"/>
              </p:cNvSpPr>
              <p:nvPr>
                <p:ph type="body" sz="quarter" idx="11"/>
              </p:nvPr>
            </p:nvSpPr>
            <p:spPr>
              <a:blipFill>
                <a:blip r:embed="rId3"/>
                <a:stretch>
                  <a:fillRect l="-1082" t="-5346" r="-185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9A0297E2-841F-DE49-AA76-7917D848A965}"/>
              </a:ext>
            </a:extLst>
          </p:cNvPr>
          <p:cNvSpPr>
            <a:spLocks noGrp="1"/>
          </p:cNvSpPr>
          <p:nvPr>
            <p:ph type="title"/>
          </p:nvPr>
        </p:nvSpPr>
        <p:spPr/>
        <p:txBody>
          <a:bodyPr/>
          <a:lstStyle/>
          <a:p>
            <a:r>
              <a:rPr lang="en-US" dirty="0"/>
              <a:t>Prediction Models</a:t>
            </a:r>
          </a:p>
        </p:txBody>
      </p:sp>
    </p:spTree>
    <p:extLst>
      <p:ext uri="{BB962C8B-B14F-4D97-AF65-F5344CB8AC3E}">
        <p14:creationId xmlns:p14="http://schemas.microsoft.com/office/powerpoint/2010/main" val="60199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A88729-3695-F947-B5E5-9799A5134D66}"/>
              </a:ext>
            </a:extLst>
          </p:cNvPr>
          <p:cNvSpPr>
            <a:spLocks noGrp="1"/>
          </p:cNvSpPr>
          <p:nvPr>
            <p:ph type="body" sz="quarter" idx="11"/>
          </p:nvPr>
        </p:nvSpPr>
        <p:spPr>
          <a:xfrm>
            <a:off x="6712527" y="1818370"/>
            <a:ext cx="2431474" cy="5066980"/>
          </a:xfrm>
          <a:solidFill>
            <a:schemeClr val="bg2"/>
          </a:solidFill>
        </p:spPr>
        <p:txBody>
          <a:bodyPr/>
          <a:lstStyle/>
          <a:p>
            <a:r>
              <a:rPr lang="en-US" sz="2000" dirty="0"/>
              <a:t>Higher predicted concentrations between downtown and the airport, on highways</a:t>
            </a:r>
          </a:p>
          <a:p>
            <a:endParaRPr lang="en-US" sz="2000" dirty="0"/>
          </a:p>
        </p:txBody>
      </p:sp>
      <p:sp>
        <p:nvSpPr>
          <p:cNvPr id="3" name="Title 2">
            <a:extLst>
              <a:ext uri="{FF2B5EF4-FFF2-40B4-BE49-F238E27FC236}">
                <a16:creationId xmlns:a16="http://schemas.microsoft.com/office/drawing/2014/main" id="{231D0A8B-6807-1C45-8B20-01B8A381ECC7}"/>
              </a:ext>
            </a:extLst>
          </p:cNvPr>
          <p:cNvSpPr>
            <a:spLocks noGrp="1"/>
          </p:cNvSpPr>
          <p:nvPr>
            <p:ph type="title"/>
          </p:nvPr>
        </p:nvSpPr>
        <p:spPr/>
        <p:txBody>
          <a:bodyPr/>
          <a:lstStyle/>
          <a:p>
            <a:r>
              <a:rPr lang="en-US" dirty="0"/>
              <a:t>Predicted UFP and BC Exposure Surfaces</a:t>
            </a:r>
          </a:p>
        </p:txBody>
      </p:sp>
      <p:pic>
        <p:nvPicPr>
          <p:cNvPr id="4" name="Picture 3" descr="Map&#10;&#10;Description automatically generated">
            <a:extLst>
              <a:ext uri="{FF2B5EF4-FFF2-40B4-BE49-F238E27FC236}">
                <a16:creationId xmlns:a16="http://schemas.microsoft.com/office/drawing/2014/main" id="{5A7A2AE0-D0FE-694A-9DF6-C68383D104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748" y="1649866"/>
            <a:ext cx="6874934" cy="5221571"/>
          </a:xfrm>
          <a:prstGeom prst="rect">
            <a:avLst/>
          </a:prstGeom>
        </p:spPr>
      </p:pic>
    </p:spTree>
    <p:extLst>
      <p:ext uri="{BB962C8B-B14F-4D97-AF65-F5344CB8AC3E}">
        <p14:creationId xmlns:p14="http://schemas.microsoft.com/office/powerpoint/2010/main" val="782983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46BA9D-62D6-2A40-9090-5C616110890D}"/>
              </a:ext>
            </a:extLst>
          </p:cNvPr>
          <p:cNvSpPr>
            <a:spLocks noGrp="1"/>
          </p:cNvSpPr>
          <p:nvPr>
            <p:ph type="body" sz="quarter" idx="11"/>
          </p:nvPr>
        </p:nvSpPr>
        <p:spPr>
          <a:xfrm>
            <a:off x="510363" y="1736725"/>
            <a:ext cx="3020281" cy="4961787"/>
          </a:xfrm>
        </p:spPr>
        <p:txBody>
          <a:bodyPr/>
          <a:lstStyle/>
          <a:p>
            <a:r>
              <a:rPr lang="en-US" dirty="0"/>
              <a:t>Can BC be used as a surrogate for UFP?</a:t>
            </a:r>
          </a:p>
          <a:p>
            <a:r>
              <a:rPr lang="en-US" dirty="0"/>
              <a:t>UFP levels at some locations are mischaracterized more when using BC models (large residuals)</a:t>
            </a:r>
          </a:p>
        </p:txBody>
      </p:sp>
      <p:sp>
        <p:nvSpPr>
          <p:cNvPr id="3" name="Title 2">
            <a:extLst>
              <a:ext uri="{FF2B5EF4-FFF2-40B4-BE49-F238E27FC236}">
                <a16:creationId xmlns:a16="http://schemas.microsoft.com/office/drawing/2014/main" id="{B8317AC1-D387-CD44-AC33-32407EF37FF3}"/>
              </a:ext>
            </a:extLst>
          </p:cNvPr>
          <p:cNvSpPr>
            <a:spLocks noGrp="1"/>
          </p:cNvSpPr>
          <p:nvPr>
            <p:ph type="title"/>
          </p:nvPr>
        </p:nvSpPr>
        <p:spPr/>
        <p:txBody>
          <a:bodyPr/>
          <a:lstStyle/>
          <a:p>
            <a:r>
              <a:rPr lang="en-US" dirty="0"/>
              <a:t>Differences in UFP and BC Surfaces</a:t>
            </a:r>
          </a:p>
        </p:txBody>
      </p:sp>
      <p:grpSp>
        <p:nvGrpSpPr>
          <p:cNvPr id="6" name="Group 5">
            <a:extLst>
              <a:ext uri="{FF2B5EF4-FFF2-40B4-BE49-F238E27FC236}">
                <a16:creationId xmlns:a16="http://schemas.microsoft.com/office/drawing/2014/main" id="{1DA8A517-2966-1B43-9AFB-30821EEAB16E}"/>
              </a:ext>
            </a:extLst>
          </p:cNvPr>
          <p:cNvGrpSpPr/>
          <p:nvPr/>
        </p:nvGrpSpPr>
        <p:grpSpPr>
          <a:xfrm>
            <a:off x="3530643" y="1736725"/>
            <a:ext cx="5613357" cy="5121275"/>
            <a:chOff x="3530643" y="1736725"/>
            <a:chExt cx="5613357" cy="5121275"/>
          </a:xfrm>
        </p:grpSpPr>
        <p:sp>
          <p:nvSpPr>
            <p:cNvPr id="4" name="TextBox 3">
              <a:extLst>
                <a:ext uri="{FF2B5EF4-FFF2-40B4-BE49-F238E27FC236}">
                  <a16:creationId xmlns:a16="http://schemas.microsoft.com/office/drawing/2014/main" id="{865567DF-89C4-7946-B658-2DEF9B8024E2}"/>
                </a:ext>
              </a:extLst>
            </p:cNvPr>
            <p:cNvSpPr txBox="1"/>
            <p:nvPr/>
          </p:nvSpPr>
          <p:spPr>
            <a:xfrm>
              <a:off x="6729004" y="6198781"/>
              <a:ext cx="2126511" cy="659219"/>
            </a:xfrm>
            <a:prstGeom prst="rect">
              <a:avLst/>
            </a:prstGeom>
            <a:solidFill>
              <a:schemeClr val="bg2"/>
            </a:solidFill>
          </p:spPr>
          <p:txBody>
            <a:bodyPr wrap="square" rtlCol="0">
              <a:spAutoFit/>
            </a:bodyPr>
            <a:lstStyle/>
            <a:p>
              <a:endParaRPr lang="en-US" dirty="0"/>
            </a:p>
          </p:txBody>
        </p:sp>
        <p:pic>
          <p:nvPicPr>
            <p:cNvPr id="5" name="Picture 4" descr="Chart, scatter chart&#10;&#10;Description automatically generated">
              <a:extLst>
                <a:ext uri="{FF2B5EF4-FFF2-40B4-BE49-F238E27FC236}">
                  <a16:creationId xmlns:a16="http://schemas.microsoft.com/office/drawing/2014/main" id="{D6B0CE92-798A-DD4C-BA9D-2B3E1307B46E}"/>
                </a:ext>
              </a:extLst>
            </p:cNvPr>
            <p:cNvPicPr>
              <a:picLocks noChangeAspect="1"/>
            </p:cNvPicPr>
            <p:nvPr/>
          </p:nvPicPr>
          <p:blipFill>
            <a:blip r:embed="rId2"/>
            <a:stretch>
              <a:fillRect/>
            </a:stretch>
          </p:blipFill>
          <p:spPr>
            <a:xfrm>
              <a:off x="3530643" y="1736725"/>
              <a:ext cx="5613357" cy="4749764"/>
            </a:xfrm>
            <a:prstGeom prst="rect">
              <a:avLst/>
            </a:prstGeom>
          </p:spPr>
        </p:pic>
      </p:grpSp>
    </p:spTree>
    <p:extLst>
      <p:ext uri="{BB962C8B-B14F-4D97-AF65-F5344CB8AC3E}">
        <p14:creationId xmlns:p14="http://schemas.microsoft.com/office/powerpoint/2010/main" val="48335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0ADDC1-5E21-B647-B9E3-0B662B54D27C}"/>
              </a:ext>
            </a:extLst>
          </p:cNvPr>
          <p:cNvSpPr>
            <a:spLocks noGrp="1"/>
          </p:cNvSpPr>
          <p:nvPr>
            <p:ph type="body" sz="quarter" idx="11"/>
          </p:nvPr>
        </p:nvSpPr>
        <p:spPr>
          <a:xfrm>
            <a:off x="659304" y="1653597"/>
            <a:ext cx="2935951" cy="4845908"/>
          </a:xfrm>
        </p:spPr>
        <p:txBody>
          <a:bodyPr/>
          <a:lstStyle/>
          <a:p>
            <a:r>
              <a:rPr lang="en-US" sz="2000" dirty="0"/>
              <a:t>Plotting the difference between UFP observations and predictions based on BC models (residuals)</a:t>
            </a:r>
          </a:p>
          <a:p>
            <a:r>
              <a:rPr lang="en-US" sz="2000" dirty="0"/>
              <a:t>UFP levels were:</a:t>
            </a:r>
          </a:p>
          <a:p>
            <a:r>
              <a:rPr lang="en-US" sz="2000" dirty="0"/>
              <a:t>(+): Sea-Tac Airport</a:t>
            </a:r>
          </a:p>
          <a:p>
            <a:r>
              <a:rPr lang="en-US" sz="2000" dirty="0"/>
              <a:t>(-): Rail yards, large ports</a:t>
            </a:r>
          </a:p>
          <a:p>
            <a:pPr marL="457200" lvl="1" indent="0">
              <a:buNone/>
            </a:pPr>
            <a:endParaRPr lang="en-US" sz="1800" dirty="0"/>
          </a:p>
        </p:txBody>
      </p:sp>
      <p:sp>
        <p:nvSpPr>
          <p:cNvPr id="3" name="Title 2">
            <a:extLst>
              <a:ext uri="{FF2B5EF4-FFF2-40B4-BE49-F238E27FC236}">
                <a16:creationId xmlns:a16="http://schemas.microsoft.com/office/drawing/2014/main" id="{DF88D296-7908-4149-9996-4289749E88A7}"/>
              </a:ext>
            </a:extLst>
          </p:cNvPr>
          <p:cNvSpPr>
            <a:spLocks noGrp="1"/>
          </p:cNvSpPr>
          <p:nvPr>
            <p:ph type="title"/>
          </p:nvPr>
        </p:nvSpPr>
        <p:spPr/>
        <p:txBody>
          <a:bodyPr/>
          <a:lstStyle/>
          <a:p>
            <a:r>
              <a:rPr lang="en-US" dirty="0"/>
              <a:t>Differences in UFP and BC Surfaces</a:t>
            </a:r>
          </a:p>
        </p:txBody>
      </p:sp>
      <p:sp>
        <p:nvSpPr>
          <p:cNvPr id="5" name="TextBox 4">
            <a:extLst>
              <a:ext uri="{FF2B5EF4-FFF2-40B4-BE49-F238E27FC236}">
                <a16:creationId xmlns:a16="http://schemas.microsoft.com/office/drawing/2014/main" id="{9053545A-7027-1C42-B1FF-165E13D8E1DA}"/>
              </a:ext>
            </a:extLst>
          </p:cNvPr>
          <p:cNvSpPr txBox="1"/>
          <p:nvPr/>
        </p:nvSpPr>
        <p:spPr>
          <a:xfrm>
            <a:off x="3075709" y="6486489"/>
            <a:ext cx="6068291" cy="466523"/>
          </a:xfrm>
          <a:prstGeom prst="rect">
            <a:avLst/>
          </a:prstGeom>
          <a:noFill/>
        </p:spPr>
        <p:txBody>
          <a:bodyPr wrap="square" rtlCol="0">
            <a:spAutoFit/>
          </a:bodyPr>
          <a:lstStyle/>
          <a:p>
            <a:endParaRPr lang="en-US" dirty="0"/>
          </a:p>
        </p:txBody>
      </p:sp>
      <p:grpSp>
        <p:nvGrpSpPr>
          <p:cNvPr id="8" name="Group 7">
            <a:extLst>
              <a:ext uri="{FF2B5EF4-FFF2-40B4-BE49-F238E27FC236}">
                <a16:creationId xmlns:a16="http://schemas.microsoft.com/office/drawing/2014/main" id="{10138F63-5302-C34E-A158-C704EF497AAB}"/>
              </a:ext>
            </a:extLst>
          </p:cNvPr>
          <p:cNvGrpSpPr/>
          <p:nvPr/>
        </p:nvGrpSpPr>
        <p:grpSpPr>
          <a:xfrm>
            <a:off x="3595254" y="1870363"/>
            <a:ext cx="5611085" cy="5011064"/>
            <a:chOff x="3495504" y="1901359"/>
            <a:chExt cx="5611085" cy="5011064"/>
          </a:xfrm>
        </p:grpSpPr>
        <p:pic>
          <p:nvPicPr>
            <p:cNvPr id="4" name="Picture 3" descr="Map&#10;&#10;Description automatically generated">
              <a:extLst>
                <a:ext uri="{FF2B5EF4-FFF2-40B4-BE49-F238E27FC236}">
                  <a16:creationId xmlns:a16="http://schemas.microsoft.com/office/drawing/2014/main" id="{639BB781-44C7-C447-8FE1-2E3E15E8AD72}"/>
                </a:ext>
              </a:extLst>
            </p:cNvPr>
            <p:cNvPicPr/>
            <p:nvPr/>
          </p:nvPicPr>
          <p:blipFill>
            <a:blip r:embed="rId3" cstate="print">
              <a:extLst>
                <a:ext uri="{28A0092B-C50C-407E-A947-70E740481C1C}">
                  <a14:useLocalDpi xmlns:a14="http://schemas.microsoft.com/office/drawing/2010/main"/>
                </a:ext>
              </a:extLst>
            </a:blip>
            <a:stretch>
              <a:fillRect/>
            </a:stretch>
          </p:blipFill>
          <p:spPr>
            <a:xfrm>
              <a:off x="3495505" y="1901359"/>
              <a:ext cx="5527960" cy="4527137"/>
            </a:xfrm>
            <a:prstGeom prst="rect">
              <a:avLst/>
            </a:prstGeom>
          </p:spPr>
        </p:pic>
        <p:sp>
          <p:nvSpPr>
            <p:cNvPr id="7" name="Rectangle 2">
              <a:extLst>
                <a:ext uri="{FF2B5EF4-FFF2-40B4-BE49-F238E27FC236}">
                  <a16:creationId xmlns:a16="http://schemas.microsoft.com/office/drawing/2014/main" id="{C60B7371-9AB7-2D4F-95AD-834184706FC3}"/>
                </a:ext>
              </a:extLst>
            </p:cNvPr>
            <p:cNvSpPr>
              <a:spLocks noChangeArrowheads="1"/>
            </p:cNvSpPr>
            <p:nvPr/>
          </p:nvSpPr>
          <p:spPr bwMode="auto">
            <a:xfrm>
              <a:off x="3495504" y="6404592"/>
              <a:ext cx="5611085" cy="507831"/>
            </a:xfrm>
            <a:prstGeom prst="rect">
              <a:avLst/>
            </a:prstGeom>
            <a:solidFill>
              <a:schemeClr val="accent3"/>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UFP residuals for UFP-BC linear regressions using estimates (from mobile monitoring observations) and model predictions (at grid locations). Black circles are locations with high residuals (&lt; 5</a:t>
              </a:r>
              <a:r>
                <a:rPr kumimoji="0" lang="en-US" altLang="en-US" sz="900" b="0" i="1" u="none" strike="noStrike" cap="none" normalizeH="0" baseline="3000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th</a:t>
              </a:r>
              <a:r>
                <a:rPr kumimoji="0" lang="en-US" altLang="en-US" sz="900"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quantile or &gt; 95</a:t>
              </a:r>
              <a:r>
                <a:rPr kumimoji="0" lang="en-US" altLang="en-US" sz="900" b="0" i="1" u="none" strike="noStrike" cap="none" normalizeH="0" baseline="3000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th</a:t>
              </a:r>
              <a:r>
                <a:rPr kumimoji="0" lang="en-US" altLang="en-US" sz="900"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quantile); black lines are railroads. </a:t>
              </a:r>
              <a:r>
                <a:rPr lang="en-US" altLang="en-US" sz="900"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Residual predictors were selected using Lasso regression.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916844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FDE3A8-7051-344F-94D8-C3AD2C2DC6F9}"/>
              </a:ext>
            </a:extLst>
          </p:cNvPr>
          <p:cNvSpPr txBox="1"/>
          <p:nvPr/>
        </p:nvSpPr>
        <p:spPr>
          <a:xfrm>
            <a:off x="7591475" y="6498660"/>
            <a:ext cx="1043189" cy="369332"/>
          </a:xfrm>
          <a:prstGeom prst="rect">
            <a:avLst/>
          </a:prstGeom>
          <a:solidFill>
            <a:schemeClr val="bg2"/>
          </a:solidFill>
        </p:spPr>
        <p:txBody>
          <a:bodyPr wrap="square" rtlCol="0">
            <a:spAutoFit/>
          </a:bodyPr>
          <a:lstStyle/>
          <a:p>
            <a:endParaRPr lang="en-US" dirty="0"/>
          </a:p>
        </p:txBody>
      </p:sp>
      <p:sp>
        <p:nvSpPr>
          <p:cNvPr id="2" name="Text Placeholder 1">
            <a:extLst>
              <a:ext uri="{FF2B5EF4-FFF2-40B4-BE49-F238E27FC236}">
                <a16:creationId xmlns:a16="http://schemas.microsoft.com/office/drawing/2014/main" id="{7CF8D3B3-89B3-A044-87C2-CD05A2FEBA5C}"/>
              </a:ext>
            </a:extLst>
          </p:cNvPr>
          <p:cNvSpPr>
            <a:spLocks noGrp="1"/>
          </p:cNvSpPr>
          <p:nvPr>
            <p:ph type="body" sz="quarter" idx="11"/>
          </p:nvPr>
        </p:nvSpPr>
        <p:spPr>
          <a:xfrm>
            <a:off x="659306" y="1627165"/>
            <a:ext cx="5561880" cy="4769169"/>
          </a:xfrm>
        </p:spPr>
        <p:txBody>
          <a:bodyPr/>
          <a:lstStyle/>
          <a:p>
            <a:r>
              <a:rPr lang="en-US" dirty="0"/>
              <a:t>First to characterize the long-term UFP and BC exposure surface with high spatial resolution for the greater Seattle area </a:t>
            </a:r>
          </a:p>
          <a:p>
            <a:pPr lvl="1"/>
            <a:r>
              <a:rPr lang="en-US" dirty="0"/>
              <a:t>Innovative mobile monitoring campaign specifically designed for epidemiologic application</a:t>
            </a:r>
          </a:p>
          <a:p>
            <a:r>
              <a:rPr lang="en-US" dirty="0"/>
              <a:t>Differentiated UFP and BC surfaces </a:t>
            </a:r>
          </a:p>
          <a:p>
            <a:r>
              <a:rPr lang="en-US" dirty="0"/>
              <a:t>Next steps: use of these models in epidemiologic studies</a:t>
            </a:r>
          </a:p>
        </p:txBody>
      </p:sp>
      <p:sp>
        <p:nvSpPr>
          <p:cNvPr id="3" name="Title 2">
            <a:extLst>
              <a:ext uri="{FF2B5EF4-FFF2-40B4-BE49-F238E27FC236}">
                <a16:creationId xmlns:a16="http://schemas.microsoft.com/office/drawing/2014/main" id="{A965EB01-10C5-1141-AB94-1580097970C3}"/>
              </a:ext>
            </a:extLst>
          </p:cNvPr>
          <p:cNvSpPr>
            <a:spLocks noGrp="1"/>
          </p:cNvSpPr>
          <p:nvPr>
            <p:ph type="title"/>
          </p:nvPr>
        </p:nvSpPr>
        <p:spPr>
          <a:xfrm>
            <a:off x="659306" y="409907"/>
            <a:ext cx="8183759" cy="991998"/>
          </a:xfrm>
        </p:spPr>
        <p:txBody>
          <a:bodyPr/>
          <a:lstStyle/>
          <a:p>
            <a:r>
              <a:rPr lang="en-US" dirty="0"/>
              <a:t>Conclusions</a:t>
            </a:r>
          </a:p>
        </p:txBody>
      </p:sp>
      <p:grpSp>
        <p:nvGrpSpPr>
          <p:cNvPr id="11" name="Group 10">
            <a:extLst>
              <a:ext uri="{FF2B5EF4-FFF2-40B4-BE49-F238E27FC236}">
                <a16:creationId xmlns:a16="http://schemas.microsoft.com/office/drawing/2014/main" id="{D49F766C-7E6D-FC47-A2BE-B9AF9C786740}"/>
              </a:ext>
            </a:extLst>
          </p:cNvPr>
          <p:cNvGrpSpPr/>
          <p:nvPr/>
        </p:nvGrpSpPr>
        <p:grpSpPr>
          <a:xfrm>
            <a:off x="141668" y="1627166"/>
            <a:ext cx="8855516" cy="5230834"/>
            <a:chOff x="-1" y="1627166"/>
            <a:chExt cx="8855516" cy="5230834"/>
          </a:xfrm>
        </p:grpSpPr>
        <p:sp>
          <p:nvSpPr>
            <p:cNvPr id="4" name="TextBox 3">
              <a:extLst>
                <a:ext uri="{FF2B5EF4-FFF2-40B4-BE49-F238E27FC236}">
                  <a16:creationId xmlns:a16="http://schemas.microsoft.com/office/drawing/2014/main" id="{435BEDBD-A27B-E14F-914E-15CF13C8DE0A}"/>
                </a:ext>
              </a:extLst>
            </p:cNvPr>
            <p:cNvSpPr txBox="1"/>
            <p:nvPr/>
          </p:nvSpPr>
          <p:spPr>
            <a:xfrm>
              <a:off x="-1" y="6396335"/>
              <a:ext cx="6275920" cy="461665"/>
            </a:xfrm>
            <a:prstGeom prst="rect">
              <a:avLst/>
            </a:prstGeom>
            <a:solidFill>
              <a:schemeClr val="bg2"/>
            </a:solidFill>
          </p:spPr>
          <p:txBody>
            <a:bodyPr wrap="square" rtlCol="0">
              <a:spAutoFit/>
            </a:bodyPr>
            <a:lstStyle/>
            <a:p>
              <a:r>
                <a:rPr lang="en-US" sz="1200" b="1" dirty="0"/>
                <a:t>Top: </a:t>
              </a:r>
              <a:r>
                <a:rPr lang="en-US" sz="1200" dirty="0"/>
                <a:t>UFP predictions from the Seattle area. </a:t>
              </a:r>
              <a:r>
                <a:rPr lang="en-US" sz="1200" b="1" dirty="0"/>
                <a:t>Bottom</a:t>
              </a:r>
              <a:r>
                <a:rPr lang="en-US" sz="1200" dirty="0"/>
                <a:t>: Our mobile monitoring vehicle. Photograph by Sarah Fish, </a:t>
              </a:r>
              <a:r>
                <a:rPr lang="en-US" sz="1200" dirty="0" err="1"/>
                <a:t>fischs@uw.edu</a:t>
              </a:r>
              <a:r>
                <a:rPr lang="en-US" sz="1200" dirty="0"/>
                <a:t>. </a:t>
              </a:r>
            </a:p>
          </p:txBody>
        </p:sp>
        <p:pic>
          <p:nvPicPr>
            <p:cNvPr id="5" name="Picture 4" descr="A car parked on the side of a building&#10;&#10;Description automatically generated">
              <a:extLst>
                <a:ext uri="{FF2B5EF4-FFF2-40B4-BE49-F238E27FC236}">
                  <a16:creationId xmlns:a16="http://schemas.microsoft.com/office/drawing/2014/main" id="{40F76FFD-7B49-2E4C-957A-DE6539C565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5919" y="5318975"/>
              <a:ext cx="2579596" cy="1448872"/>
            </a:xfrm>
            <a:prstGeom prst="rect">
              <a:avLst/>
            </a:prstGeom>
            <a:ln>
              <a:solidFill>
                <a:schemeClr val="accent5"/>
              </a:solidFill>
            </a:ln>
          </p:spPr>
        </p:pic>
        <p:pic>
          <p:nvPicPr>
            <p:cNvPr id="7" name="Picture 6">
              <a:extLst>
                <a:ext uri="{FF2B5EF4-FFF2-40B4-BE49-F238E27FC236}">
                  <a16:creationId xmlns:a16="http://schemas.microsoft.com/office/drawing/2014/main" id="{C73E4ADF-D3AE-0C42-AA12-505E6A0F37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75920" y="1627166"/>
              <a:ext cx="2579595" cy="3646117"/>
            </a:xfrm>
            <a:prstGeom prst="rect">
              <a:avLst/>
            </a:prstGeom>
            <a:ln>
              <a:solidFill>
                <a:schemeClr val="accent5"/>
              </a:solidFill>
            </a:ln>
          </p:spPr>
        </p:pic>
      </p:grpSp>
    </p:spTree>
    <p:extLst>
      <p:ext uri="{BB962C8B-B14F-4D97-AF65-F5344CB8AC3E}">
        <p14:creationId xmlns:p14="http://schemas.microsoft.com/office/powerpoint/2010/main" val="1727710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6.googleusercontent.com/B07sJca-aH4imCbPbdQrb6zHLYK0jfXV4agLhnJmfdRmMWtfjLce0CRHD85KMfyKLLe-hZNaazc-HX-vfdo1ORTj-jQYOXo9dev3VduJVfL_l5xKuynXbmhZoypNJjPvJYulwxmCVXQ">
            <a:extLst>
              <a:ext uri="{FF2B5EF4-FFF2-40B4-BE49-F238E27FC236}">
                <a16:creationId xmlns:a16="http://schemas.microsoft.com/office/drawing/2014/main" id="{92488713-86E4-2044-91BC-635A6F45B03A}"/>
              </a:ext>
              <a:ext uri="{C183D7F6-B498-43B3-948B-1728B52AA6E4}">
                <adec:decorative xmlns:adec="http://schemas.microsoft.com/office/drawing/2017/decorative" val="0"/>
              </a:ext>
            </a:extLst>
          </p:cNvPr>
          <p:cNvPicPr>
            <a:picLocks noChangeAspect="1" noChangeArrowheads="1"/>
          </p:cNvPicPr>
          <p:nvPr/>
        </p:nvPicPr>
        <p:blipFill rotWithShape="1">
          <a:blip r:embed="rId3" cstate="hqprint">
            <a:alphaModFix amt="15000"/>
            <a:extLst>
              <a:ext uri="{28A0092B-C50C-407E-A947-70E740481C1C}">
                <a14:useLocalDpi xmlns:a14="http://schemas.microsoft.com/office/drawing/2010/main"/>
              </a:ext>
            </a:extLst>
          </a:blip>
          <a:srcRect/>
          <a:stretch/>
        </p:blipFill>
        <p:spPr bwMode="auto">
          <a:xfrm>
            <a:off x="0" y="-5005"/>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62E5FC5-8B82-5C48-8FA8-557456A19C7C}"/>
              </a:ext>
            </a:extLst>
          </p:cNvPr>
          <p:cNvSpPr>
            <a:spLocks noGrp="1"/>
          </p:cNvSpPr>
          <p:nvPr>
            <p:ph type="body" sz="quarter" idx="11"/>
          </p:nvPr>
        </p:nvSpPr>
        <p:spPr>
          <a:xfrm>
            <a:off x="659305" y="1546942"/>
            <a:ext cx="3559405" cy="5306052"/>
          </a:xfrm>
          <a:prstGeom prst="rect">
            <a:avLst/>
          </a:prstGeom>
        </p:spPr>
        <p:txBody>
          <a:bodyPr/>
          <a:lstStyle/>
          <a:p>
            <a:r>
              <a:rPr lang="en-US" sz="1800" dirty="0"/>
              <a:t>PhD Committee </a:t>
            </a:r>
          </a:p>
          <a:p>
            <a:pPr lvl="1"/>
            <a:r>
              <a:rPr lang="en-US" sz="1600" dirty="0"/>
              <a:t>Lianne Sheppard</a:t>
            </a:r>
          </a:p>
          <a:p>
            <a:pPr lvl="1"/>
            <a:r>
              <a:rPr lang="en-US" sz="1600" dirty="0"/>
              <a:t>Edmund </a:t>
            </a:r>
            <a:r>
              <a:rPr lang="en-US" sz="1600" dirty="0" err="1"/>
              <a:t>Seto</a:t>
            </a:r>
            <a:r>
              <a:rPr lang="en-US" sz="1600" dirty="0"/>
              <a:t> </a:t>
            </a:r>
          </a:p>
          <a:p>
            <a:pPr lvl="1"/>
            <a:r>
              <a:rPr lang="en-US" sz="1600" dirty="0"/>
              <a:t>Tim Larson</a:t>
            </a:r>
          </a:p>
          <a:p>
            <a:pPr lvl="1"/>
            <a:r>
              <a:rPr lang="en-US" sz="1600" dirty="0"/>
              <a:t>Sara Adar</a:t>
            </a:r>
          </a:p>
          <a:p>
            <a:pPr lvl="1"/>
            <a:r>
              <a:rPr lang="en-US" sz="1600" dirty="0"/>
              <a:t>Julian Marshall </a:t>
            </a:r>
          </a:p>
          <a:p>
            <a:r>
              <a:rPr lang="en-US" sz="1800" dirty="0"/>
              <a:t>Mobile monitoring team </a:t>
            </a:r>
          </a:p>
          <a:p>
            <a:pPr lvl="1"/>
            <a:r>
              <a:rPr lang="en-US" sz="1600" dirty="0"/>
              <a:t>Amanda </a:t>
            </a:r>
            <a:r>
              <a:rPr lang="en-US" sz="1600" dirty="0" err="1"/>
              <a:t>Gassett</a:t>
            </a:r>
            <a:r>
              <a:rPr lang="en-US" sz="1600" dirty="0"/>
              <a:t> </a:t>
            </a:r>
          </a:p>
          <a:p>
            <a:pPr lvl="1"/>
            <a:r>
              <a:rPr lang="en-US" sz="1600" dirty="0">
                <a:solidFill>
                  <a:schemeClr val="tx1"/>
                </a:solidFill>
              </a:rPr>
              <a:t>Jim Sullivan</a:t>
            </a:r>
          </a:p>
          <a:p>
            <a:pPr lvl="1"/>
            <a:r>
              <a:rPr lang="en-US" sz="1600" dirty="0">
                <a:solidFill>
                  <a:schemeClr val="tx1"/>
                </a:solidFill>
              </a:rPr>
              <a:t>Dave Hardie</a:t>
            </a:r>
          </a:p>
          <a:p>
            <a:pPr lvl="1"/>
            <a:r>
              <a:rPr lang="en-US" sz="1600" dirty="0">
                <a:solidFill>
                  <a:schemeClr val="tx1"/>
                </a:solidFill>
              </a:rPr>
              <a:t>Tim Gould</a:t>
            </a:r>
          </a:p>
          <a:p>
            <a:r>
              <a:rPr lang="en-US" sz="1800" dirty="0">
                <a:solidFill>
                  <a:schemeClr val="tx1"/>
                </a:solidFill>
              </a:rPr>
              <a:t>Additional Support</a:t>
            </a:r>
          </a:p>
          <a:p>
            <a:pPr lvl="1"/>
            <a:r>
              <a:rPr lang="en-US" sz="1600" dirty="0">
                <a:solidFill>
                  <a:schemeClr val="tx1"/>
                </a:solidFill>
              </a:rPr>
              <a:t>Brian High</a:t>
            </a:r>
          </a:p>
          <a:p>
            <a:pPr lvl="1"/>
            <a:r>
              <a:rPr lang="en-US" sz="1600" dirty="0">
                <a:solidFill>
                  <a:schemeClr val="tx1"/>
                </a:solidFill>
              </a:rPr>
              <a:t>Elena Austin</a:t>
            </a:r>
          </a:p>
          <a:p>
            <a:pPr lvl="1"/>
            <a:r>
              <a:rPr lang="en-US" sz="1600" dirty="0">
                <a:solidFill>
                  <a:schemeClr val="tx1"/>
                </a:solidFill>
              </a:rPr>
              <a:t>ACT-AP team</a:t>
            </a:r>
          </a:p>
          <a:p>
            <a:pPr lvl="1"/>
            <a:endParaRPr lang="en-US" sz="1600" dirty="0">
              <a:solidFill>
                <a:schemeClr val="tx1"/>
              </a:solidFill>
            </a:endParaRPr>
          </a:p>
        </p:txBody>
      </p:sp>
      <p:sp>
        <p:nvSpPr>
          <p:cNvPr id="3" name="Title 2">
            <a:extLst>
              <a:ext uri="{FF2B5EF4-FFF2-40B4-BE49-F238E27FC236}">
                <a16:creationId xmlns:a16="http://schemas.microsoft.com/office/drawing/2014/main" id="{03013ED1-9122-F144-94AA-95F342BE91E5}"/>
              </a:ext>
            </a:extLst>
          </p:cNvPr>
          <p:cNvSpPr>
            <a:spLocks noGrp="1"/>
          </p:cNvSpPr>
          <p:nvPr>
            <p:ph type="title"/>
          </p:nvPr>
        </p:nvSpPr>
        <p:spPr/>
        <p:txBody>
          <a:bodyPr/>
          <a:lstStyle/>
          <a:p>
            <a:r>
              <a:rPr lang="en-US" dirty="0"/>
              <a:t>Acknowledgements </a:t>
            </a:r>
          </a:p>
        </p:txBody>
      </p:sp>
      <p:sp>
        <p:nvSpPr>
          <p:cNvPr id="4" name="Text Placeholder 1">
            <a:extLst>
              <a:ext uri="{FF2B5EF4-FFF2-40B4-BE49-F238E27FC236}">
                <a16:creationId xmlns:a16="http://schemas.microsoft.com/office/drawing/2014/main" id="{736D7FAD-939C-EF43-A309-3060EA179DEB}"/>
              </a:ext>
            </a:extLst>
          </p:cNvPr>
          <p:cNvSpPr txBox="1">
            <a:spLocks/>
          </p:cNvSpPr>
          <p:nvPr/>
        </p:nvSpPr>
        <p:spPr>
          <a:xfrm>
            <a:off x="4218710" y="1546942"/>
            <a:ext cx="4925290" cy="5306053"/>
          </a:xfrm>
          <a:prstGeom prst="rect">
            <a:avLst/>
          </a:prstGeom>
        </p:spPr>
        <p:txBody>
          <a:bodyPr/>
          <a:lstStyle>
            <a:lvl1pPr marL="342900" indent="-342900" algn="l" defTabSz="457200" rtl="0" eaLnBrk="1" latinLnBrk="0" hangingPunct="1">
              <a:spcBef>
                <a:spcPct val="20000"/>
              </a:spcBef>
              <a:buFont typeface="Lucida Grande"/>
              <a:buChar char="&gt;"/>
              <a:defRPr sz="2400" b="1" i="0" kern="1200" baseline="0">
                <a:solidFill>
                  <a:srgbClr val="4B2E83"/>
                </a:solidFill>
                <a:latin typeface="Open Sans"/>
                <a:ea typeface="+mn-ea"/>
                <a:cs typeface="Open Sans"/>
              </a:defRPr>
            </a:lvl1pPr>
            <a:lvl2pPr marL="742950" indent="-285750" algn="l" defTabSz="457200" rtl="0" eaLnBrk="1" latinLnBrk="0" hangingPunct="1">
              <a:spcBef>
                <a:spcPct val="20000"/>
              </a:spcBef>
              <a:buFont typeface="Arial"/>
              <a:buChar char="–"/>
              <a:defRPr sz="2000" b="1" i="0" kern="1200" baseline="0">
                <a:solidFill>
                  <a:srgbClr val="4B2E83"/>
                </a:solidFill>
                <a:latin typeface="Open Sans"/>
                <a:ea typeface="+mn-ea"/>
                <a:cs typeface="Open Sans"/>
              </a:defRPr>
            </a:lvl2pPr>
            <a:lvl3pPr marL="1143000" indent="-228600" algn="l" defTabSz="457200" rtl="0" eaLnBrk="1" latinLnBrk="0" hangingPunct="1">
              <a:spcBef>
                <a:spcPct val="20000"/>
              </a:spcBef>
              <a:buSzPct val="100000"/>
              <a:buFont typeface="Lucida Grande"/>
              <a:buChar char="&gt;"/>
              <a:defRPr sz="1800" b="1" i="0" kern="1200" baseline="0">
                <a:solidFill>
                  <a:srgbClr val="4B2E83"/>
                </a:solidFill>
                <a:latin typeface="Open Sans"/>
                <a:ea typeface="+mn-ea"/>
                <a:cs typeface="Open Sans"/>
              </a:defRPr>
            </a:lvl3pPr>
            <a:lvl4pPr marL="1600200" indent="-228600" algn="l" defTabSz="457200" rtl="0" eaLnBrk="1" latinLnBrk="0" hangingPunct="1">
              <a:spcBef>
                <a:spcPct val="20000"/>
              </a:spcBef>
              <a:buFont typeface="Arial"/>
              <a:buChar char="–"/>
              <a:defRPr sz="1600" b="1" i="0" kern="1200" baseline="0">
                <a:solidFill>
                  <a:srgbClr val="4B2E83"/>
                </a:solidFill>
                <a:latin typeface="Open Sans"/>
                <a:ea typeface="+mn-ea"/>
                <a:cs typeface="Open Sans"/>
              </a:defRPr>
            </a:lvl4pPr>
            <a:lvl5pPr marL="2057400" indent="-228600" algn="l" defTabSz="457200" rtl="0" eaLnBrk="1" latinLnBrk="0" hangingPunct="1">
              <a:spcBef>
                <a:spcPct val="20000"/>
              </a:spcBef>
              <a:buFont typeface="Lucida Grande"/>
              <a:buChar char="&gt;"/>
              <a:defRPr sz="1400" b="1" i="0" kern="1200" baseline="0">
                <a:solidFill>
                  <a:srgbClr val="4B2E83"/>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a:solidFill>
                  <a:schemeClr val="tx1"/>
                </a:solidFill>
              </a:rPr>
              <a:t>Gail Li</a:t>
            </a:r>
          </a:p>
          <a:p>
            <a:pPr lvl="1"/>
            <a:r>
              <a:rPr lang="en-US" sz="1600" dirty="0">
                <a:solidFill>
                  <a:schemeClr val="tx1"/>
                </a:solidFill>
              </a:rPr>
              <a:t>Paola </a:t>
            </a:r>
            <a:r>
              <a:rPr lang="en-US" sz="1600" dirty="0" err="1">
                <a:solidFill>
                  <a:schemeClr val="tx1"/>
                </a:solidFill>
              </a:rPr>
              <a:t>Filigrana</a:t>
            </a:r>
            <a:r>
              <a:rPr lang="en-US" sz="1600" dirty="0">
                <a:solidFill>
                  <a:schemeClr val="tx1"/>
                </a:solidFill>
              </a:rPr>
              <a:t> </a:t>
            </a:r>
          </a:p>
          <a:p>
            <a:r>
              <a:rPr lang="en-US" sz="1800" dirty="0"/>
              <a:t>Funding</a:t>
            </a:r>
          </a:p>
          <a:p>
            <a:pPr lvl="1"/>
            <a:r>
              <a:rPr lang="en-US" sz="1600" dirty="0">
                <a:solidFill>
                  <a:schemeClr val="tx1"/>
                </a:solidFill>
              </a:rPr>
              <a:t>ACT – Air Pollution Study (NIEHS, NIA, R01ES026187)</a:t>
            </a:r>
          </a:p>
          <a:p>
            <a:pPr lvl="1"/>
            <a:r>
              <a:rPr lang="en-US" sz="1600" dirty="0">
                <a:solidFill>
                  <a:schemeClr val="tx1"/>
                </a:solidFill>
              </a:rPr>
              <a:t>BEBTEH: Biostatistics, Epidemiologic &amp; Bioinformatic Training in Environmental Health (NIEHS, T32ES015459)</a:t>
            </a:r>
          </a:p>
          <a:p>
            <a:pPr lvl="1"/>
            <a:r>
              <a:rPr lang="en-US" sz="1600" dirty="0">
                <a:solidFill>
                  <a:schemeClr val="tx1"/>
                </a:solidFill>
              </a:rPr>
              <a:t>ARCS Foundation Fellowship </a:t>
            </a:r>
          </a:p>
          <a:p>
            <a:pPr lvl="1"/>
            <a:endParaRPr lang="en-US" sz="1600" dirty="0">
              <a:solidFill>
                <a:schemeClr val="tx1"/>
              </a:solidFill>
            </a:endParaRPr>
          </a:p>
          <a:p>
            <a:pPr marL="0" indent="0">
              <a:buNone/>
            </a:pPr>
            <a:endParaRPr lang="en-US" sz="2000" dirty="0">
              <a:solidFill>
                <a:schemeClr val="tx1"/>
              </a:solidFill>
            </a:endParaRPr>
          </a:p>
          <a:p>
            <a:pPr marL="0" indent="0">
              <a:buNone/>
            </a:pPr>
            <a:r>
              <a:rPr lang="en-US" sz="1800" dirty="0">
                <a:solidFill>
                  <a:schemeClr val="tx1"/>
                </a:solidFill>
              </a:rPr>
              <a:t>Contact:</a:t>
            </a:r>
          </a:p>
          <a:p>
            <a:pPr marL="0" indent="0">
              <a:buNone/>
            </a:pPr>
            <a:r>
              <a:rPr lang="en-US" sz="1800" dirty="0">
                <a:solidFill>
                  <a:schemeClr val="tx1"/>
                </a:solidFill>
              </a:rPr>
              <a:t>Magali Blanco, PhD</a:t>
            </a:r>
          </a:p>
          <a:p>
            <a:pPr marL="0" indent="0">
              <a:buNone/>
            </a:pPr>
            <a:r>
              <a:rPr lang="en-US" sz="1800" dirty="0"/>
              <a:t>Environmental and Occupational Health Sciences, School of Public Health</a:t>
            </a:r>
            <a:endParaRPr lang="en-US" sz="1800" dirty="0">
              <a:solidFill>
                <a:schemeClr val="tx1"/>
              </a:solidFill>
            </a:endParaRPr>
          </a:p>
          <a:p>
            <a:pPr marL="0" indent="0">
              <a:buNone/>
            </a:pPr>
            <a:r>
              <a:rPr lang="en-US" sz="1800" dirty="0" err="1">
                <a:solidFill>
                  <a:schemeClr val="tx1"/>
                </a:solidFill>
              </a:rPr>
              <a:t>magali@uw.edu</a:t>
            </a:r>
            <a:endParaRPr lang="en-US" sz="2000" dirty="0">
              <a:solidFill>
                <a:schemeClr val="tx1"/>
              </a:solidFill>
            </a:endParaRPr>
          </a:p>
        </p:txBody>
      </p:sp>
    </p:spTree>
    <p:extLst>
      <p:ext uri="{BB962C8B-B14F-4D97-AF65-F5344CB8AC3E}">
        <p14:creationId xmlns:p14="http://schemas.microsoft.com/office/powerpoint/2010/main" val="3369972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AA9D3F-482E-7946-835F-5EE4BC0509D1}"/>
              </a:ext>
            </a:extLst>
          </p:cNvPr>
          <p:cNvSpPr>
            <a:spLocks noGrp="1"/>
          </p:cNvSpPr>
          <p:nvPr>
            <p:ph type="body" sz="quarter" idx="11"/>
          </p:nvPr>
        </p:nvSpPr>
        <p:spPr>
          <a:xfrm>
            <a:off x="659305" y="1598178"/>
            <a:ext cx="8196210" cy="5259821"/>
          </a:xfrm>
          <a:solidFill>
            <a:schemeClr val="bg2"/>
          </a:solidFill>
        </p:spPr>
        <p:txBody>
          <a:bodyPr/>
          <a:lstStyle/>
          <a:p>
            <a:r>
              <a:rPr lang="en-US" sz="900" dirty="0" err="1"/>
              <a:t>AethLabs</a:t>
            </a:r>
            <a:r>
              <a:rPr lang="en-US" sz="900" dirty="0"/>
              <a:t>. 2018. </a:t>
            </a:r>
            <a:r>
              <a:rPr lang="en-US" sz="900" dirty="0" err="1"/>
              <a:t>microAeth</a:t>
            </a:r>
            <a:r>
              <a:rPr lang="en-US" sz="900" dirty="0"/>
              <a:t> MA200 Tech Specs. https://</a:t>
            </a:r>
            <a:r>
              <a:rPr lang="en-US" sz="900" dirty="0" err="1"/>
              <a:t>aethlabs.com</a:t>
            </a:r>
            <a:r>
              <a:rPr lang="en-US" sz="900" dirty="0"/>
              <a:t>/sites/all/content/</a:t>
            </a:r>
            <a:r>
              <a:rPr lang="en-US" sz="900" dirty="0" err="1"/>
              <a:t>microaeth</a:t>
            </a:r>
            <a:r>
              <a:rPr lang="en-US" sz="900" dirty="0"/>
              <a:t>/ma200/microAeth%20MA200%20Specifications %20Sheet%20Rev%2001%20Updated%20Aug%202018.pdf </a:t>
            </a:r>
          </a:p>
          <a:p>
            <a:r>
              <a:rPr lang="en-US" sz="900" dirty="0"/>
              <a:t>Bowles. 2019. The ACT study: Looking toward the future. Kaiser Permanente. https://</a:t>
            </a:r>
            <a:r>
              <a:rPr lang="en-US" sz="900" dirty="0" err="1"/>
              <a:t>www.kpwashingtonresearch.org</a:t>
            </a:r>
            <a:r>
              <a:rPr lang="en-US" sz="900" dirty="0"/>
              <a:t>/news-and-events/blog/2019/august-2019/act-study-looking-toward-future</a:t>
            </a:r>
          </a:p>
          <a:p>
            <a:r>
              <a:rPr lang="en-US" sz="900" dirty="0"/>
              <a:t>Hughes. 2018. ACT study: Long-running study of aging examines changes in Kaiser Permanente patients over time. Kaiser Permanente. https://</a:t>
            </a:r>
            <a:r>
              <a:rPr lang="en-US" sz="900" dirty="0" err="1"/>
              <a:t>www.kpwashingtonresearch.org</a:t>
            </a:r>
            <a:r>
              <a:rPr lang="en-US" sz="900" dirty="0"/>
              <a:t>/our-research/research-areas/aging-geriatrics/act-study-long-running-study-aging-examines-changes-kaiser-permanente-patients-over-time </a:t>
            </a:r>
          </a:p>
          <a:p>
            <a:r>
              <a:rPr lang="en-US" sz="900" dirty="0"/>
              <a:t>King County Metro. 2020. Where will people live in 2040? http://</a:t>
            </a:r>
            <a:r>
              <a:rPr lang="en-US" sz="900" dirty="0" err="1"/>
              <a:t>www.kcmetrovision.org</a:t>
            </a:r>
            <a:r>
              <a:rPr lang="en-US" sz="900" dirty="0"/>
              <a:t>/king-county-in-2040/where-will-people-live/</a:t>
            </a:r>
          </a:p>
          <a:p>
            <a:endParaRPr lang="en-US" sz="900" dirty="0"/>
          </a:p>
        </p:txBody>
      </p:sp>
      <p:sp>
        <p:nvSpPr>
          <p:cNvPr id="3" name="Title 2">
            <a:extLst>
              <a:ext uri="{FF2B5EF4-FFF2-40B4-BE49-F238E27FC236}">
                <a16:creationId xmlns:a16="http://schemas.microsoft.com/office/drawing/2014/main" id="{4E47BAF4-C7E0-894A-9478-6DF1ED88828F}"/>
              </a:ext>
            </a:extLst>
          </p:cNvPr>
          <p:cNvSpPr>
            <a:spLocks noGrp="1"/>
          </p:cNvSpPr>
          <p:nvPr>
            <p:ph type="title"/>
          </p:nvPr>
        </p:nvSpPr>
        <p:spPr/>
        <p:txBody>
          <a:bodyPr/>
          <a:lstStyle/>
          <a:p>
            <a:r>
              <a:rPr lang="en-US" dirty="0"/>
              <a:t>Image Credits</a:t>
            </a:r>
          </a:p>
        </p:txBody>
      </p:sp>
    </p:spTree>
    <p:extLst>
      <p:ext uri="{BB962C8B-B14F-4D97-AF65-F5344CB8AC3E}">
        <p14:creationId xmlns:p14="http://schemas.microsoft.com/office/powerpoint/2010/main" val="162214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3C3D8-62FE-BC46-92F9-DDBFD96C32BA}"/>
              </a:ext>
            </a:extLst>
          </p:cNvPr>
          <p:cNvSpPr>
            <a:spLocks noGrp="1"/>
          </p:cNvSpPr>
          <p:nvPr>
            <p:ph type="title"/>
          </p:nvPr>
        </p:nvSpPr>
        <p:spPr>
          <a:xfrm>
            <a:off x="671756" y="1179824"/>
            <a:ext cx="8355865" cy="2641756"/>
          </a:xfrm>
        </p:spPr>
        <p:txBody>
          <a:bodyPr/>
          <a:lstStyle/>
          <a:p>
            <a:r>
              <a:rPr lang="en-US" dirty="0"/>
              <a:t>Appendix</a:t>
            </a:r>
          </a:p>
        </p:txBody>
      </p:sp>
    </p:spTree>
    <p:extLst>
      <p:ext uri="{BB962C8B-B14F-4D97-AF65-F5344CB8AC3E}">
        <p14:creationId xmlns:p14="http://schemas.microsoft.com/office/powerpoint/2010/main" val="2770854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E87964-E6B1-EC47-90A2-D2D608EE2755}"/>
              </a:ext>
            </a:extLst>
          </p:cNvPr>
          <p:cNvSpPr>
            <a:spLocks noGrp="1"/>
          </p:cNvSpPr>
          <p:nvPr>
            <p:ph type="body" sz="quarter" idx="11"/>
          </p:nvPr>
        </p:nvSpPr>
        <p:spPr>
          <a:xfrm>
            <a:off x="671756" y="1528444"/>
            <a:ext cx="4077061" cy="2160581"/>
          </a:xfrm>
        </p:spPr>
        <p:txBody>
          <a:bodyPr/>
          <a:lstStyle/>
          <a:p>
            <a:r>
              <a:rPr lang="en-US" dirty="0"/>
              <a:t>Stop locations and ACT residences had similar </a:t>
            </a:r>
            <a:r>
              <a:rPr lang="en-US" dirty="0" err="1"/>
              <a:t>geocovariate</a:t>
            </a:r>
            <a:r>
              <a:rPr lang="en-US" dirty="0"/>
              <a:t> distributions (spatial compatibility)  </a:t>
            </a:r>
          </a:p>
          <a:p>
            <a:endParaRPr lang="en-US" dirty="0"/>
          </a:p>
        </p:txBody>
      </p:sp>
      <p:sp>
        <p:nvSpPr>
          <p:cNvPr id="3" name="Title 2">
            <a:extLst>
              <a:ext uri="{FF2B5EF4-FFF2-40B4-BE49-F238E27FC236}">
                <a16:creationId xmlns:a16="http://schemas.microsoft.com/office/drawing/2014/main" id="{2A426E49-1C94-514F-9F3F-27ECBDDF0126}"/>
              </a:ext>
            </a:extLst>
          </p:cNvPr>
          <p:cNvSpPr>
            <a:spLocks noGrp="1"/>
          </p:cNvSpPr>
          <p:nvPr>
            <p:ph type="title"/>
          </p:nvPr>
        </p:nvSpPr>
        <p:spPr/>
        <p:txBody>
          <a:bodyPr/>
          <a:lstStyle/>
          <a:p>
            <a:r>
              <a:rPr lang="en-US" dirty="0"/>
              <a:t>Monitoring Stops &amp; ACT Locations</a:t>
            </a:r>
          </a:p>
        </p:txBody>
      </p:sp>
      <p:grpSp>
        <p:nvGrpSpPr>
          <p:cNvPr id="10" name="Group 9">
            <a:extLst>
              <a:ext uri="{FF2B5EF4-FFF2-40B4-BE49-F238E27FC236}">
                <a16:creationId xmlns:a16="http://schemas.microsoft.com/office/drawing/2014/main" id="{340A0360-96EF-7746-B42D-268256D1A2A4}"/>
              </a:ext>
            </a:extLst>
          </p:cNvPr>
          <p:cNvGrpSpPr/>
          <p:nvPr/>
        </p:nvGrpSpPr>
        <p:grpSpPr>
          <a:xfrm>
            <a:off x="156658" y="2131412"/>
            <a:ext cx="8987342" cy="4773992"/>
            <a:chOff x="205426" y="1838804"/>
            <a:chExt cx="8987342" cy="4773992"/>
          </a:xfrm>
        </p:grpSpPr>
        <p:sp>
          <p:nvSpPr>
            <p:cNvPr id="9" name="TextBox 8">
              <a:extLst>
                <a:ext uri="{FF2B5EF4-FFF2-40B4-BE49-F238E27FC236}">
                  <a16:creationId xmlns:a16="http://schemas.microsoft.com/office/drawing/2014/main" id="{4EE6F2E1-2B59-8740-A951-3B2F451F0C6B}"/>
                </a:ext>
              </a:extLst>
            </p:cNvPr>
            <p:cNvSpPr txBox="1"/>
            <p:nvPr/>
          </p:nvSpPr>
          <p:spPr>
            <a:xfrm>
              <a:off x="7382119" y="6243464"/>
              <a:ext cx="1621536" cy="369332"/>
            </a:xfrm>
            <a:prstGeom prst="rect">
              <a:avLst/>
            </a:prstGeom>
            <a:solidFill>
              <a:schemeClr val="bg2"/>
            </a:solidFill>
          </p:spPr>
          <p:txBody>
            <a:bodyPr wrap="square" rtlCol="0">
              <a:spAutoFit/>
            </a:bodyPr>
            <a:lstStyle/>
            <a:p>
              <a:endParaRPr lang="en-US" dirty="0"/>
            </a:p>
          </p:txBody>
        </p:sp>
        <p:grpSp>
          <p:nvGrpSpPr>
            <p:cNvPr id="8" name="Group 7">
              <a:extLst>
                <a:ext uri="{FF2B5EF4-FFF2-40B4-BE49-F238E27FC236}">
                  <a16:creationId xmlns:a16="http://schemas.microsoft.com/office/drawing/2014/main" id="{7174A32D-F792-AF44-BC3E-BCA042B92639}"/>
                </a:ext>
              </a:extLst>
            </p:cNvPr>
            <p:cNvGrpSpPr/>
            <p:nvPr/>
          </p:nvGrpSpPr>
          <p:grpSpPr>
            <a:xfrm>
              <a:off x="205426" y="1838804"/>
              <a:ext cx="8987342" cy="4647685"/>
              <a:chOff x="205426" y="1931750"/>
              <a:chExt cx="8987342" cy="4647685"/>
            </a:xfrm>
          </p:grpSpPr>
          <p:pic>
            <p:nvPicPr>
              <p:cNvPr id="4" name="Picture 3" descr="A picture containing screenshot&#10;&#10;Description automatically generated">
                <a:extLst>
                  <a:ext uri="{FF2B5EF4-FFF2-40B4-BE49-F238E27FC236}">
                    <a16:creationId xmlns:a16="http://schemas.microsoft.com/office/drawing/2014/main" id="{191969ED-7A25-7842-AB1B-D725EB6F30F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5426" y="3832139"/>
                <a:ext cx="5128263" cy="2285631"/>
              </a:xfrm>
              <a:prstGeom prst="rect">
                <a:avLst/>
              </a:prstGeom>
            </p:spPr>
          </p:pic>
          <p:pic>
            <p:nvPicPr>
              <p:cNvPr id="6" name="Picture 5" descr="Map&#10;&#10;Description automatically generated">
                <a:extLst>
                  <a:ext uri="{FF2B5EF4-FFF2-40B4-BE49-F238E27FC236}">
                    <a16:creationId xmlns:a16="http://schemas.microsoft.com/office/drawing/2014/main" id="{A09CCD4A-2BC2-564C-81E6-5D975049BB2D}"/>
                  </a:ext>
                </a:extLst>
              </p:cNvPr>
              <p:cNvPicPr>
                <a:picLocks noChangeAspect="1"/>
              </p:cNvPicPr>
              <p:nvPr/>
            </p:nvPicPr>
            <p:blipFill>
              <a:blip r:embed="rId3"/>
              <a:stretch>
                <a:fillRect/>
              </a:stretch>
            </p:blipFill>
            <p:spPr>
              <a:xfrm>
                <a:off x="5449435" y="1931750"/>
                <a:ext cx="3743333" cy="4589326"/>
              </a:xfrm>
              <a:prstGeom prst="rect">
                <a:avLst/>
              </a:prstGeom>
            </p:spPr>
          </p:pic>
          <p:sp>
            <p:nvSpPr>
              <p:cNvPr id="7" name="TextBox 6">
                <a:extLst>
                  <a:ext uri="{FF2B5EF4-FFF2-40B4-BE49-F238E27FC236}">
                    <a16:creationId xmlns:a16="http://schemas.microsoft.com/office/drawing/2014/main" id="{F6AC2398-4DBF-DB47-8D7A-F2D176BAC2B3}"/>
                  </a:ext>
                </a:extLst>
              </p:cNvPr>
              <p:cNvSpPr txBox="1"/>
              <p:nvPr/>
            </p:nvSpPr>
            <p:spPr>
              <a:xfrm>
                <a:off x="205427" y="6117770"/>
                <a:ext cx="5244007" cy="461665"/>
              </a:xfrm>
              <a:prstGeom prst="rect">
                <a:avLst/>
              </a:prstGeom>
              <a:noFill/>
            </p:spPr>
            <p:txBody>
              <a:bodyPr wrap="square" rtlCol="0">
                <a:spAutoFit/>
              </a:bodyPr>
              <a:lstStyle/>
              <a:p>
                <a:r>
                  <a:rPr lang="en-US" sz="1200" b="1" dirty="0"/>
                  <a:t>Left:</a:t>
                </a:r>
                <a:r>
                  <a:rPr lang="en-US" sz="1200" dirty="0"/>
                  <a:t> density plots of </a:t>
                </a:r>
                <a:r>
                  <a:rPr lang="en-US" sz="1200" dirty="0" err="1"/>
                  <a:t>geocovariate</a:t>
                </a:r>
                <a:r>
                  <a:rPr lang="en-US" sz="1200" dirty="0"/>
                  <a:t> distributions for monitoring stops and ACT locations. </a:t>
                </a:r>
                <a:r>
                  <a:rPr lang="en-US" sz="1200" b="1" dirty="0"/>
                  <a:t>Right:</a:t>
                </a:r>
                <a:r>
                  <a:rPr lang="en-US" sz="1200" dirty="0"/>
                  <a:t> Map of jittered ACT locations and monitoring stops.</a:t>
                </a:r>
              </a:p>
            </p:txBody>
          </p:sp>
        </p:grpSp>
      </p:grpSp>
    </p:spTree>
    <p:extLst>
      <p:ext uri="{BB962C8B-B14F-4D97-AF65-F5344CB8AC3E}">
        <p14:creationId xmlns:p14="http://schemas.microsoft.com/office/powerpoint/2010/main" val="2013614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F3267D-AFEF-D142-ADC7-244203DE5F2F}"/>
              </a:ext>
            </a:extLst>
          </p:cNvPr>
          <p:cNvSpPr>
            <a:spLocks noGrp="1"/>
          </p:cNvSpPr>
          <p:nvPr>
            <p:ph type="body" sz="quarter" idx="11"/>
          </p:nvPr>
        </p:nvSpPr>
        <p:spPr>
          <a:xfrm>
            <a:off x="6051885" y="1736726"/>
            <a:ext cx="2803630" cy="3364664"/>
          </a:xfrm>
        </p:spPr>
        <p:txBody>
          <a:bodyPr/>
          <a:lstStyle/>
          <a:p>
            <a:endParaRPr lang="en-US"/>
          </a:p>
        </p:txBody>
      </p:sp>
      <p:sp>
        <p:nvSpPr>
          <p:cNvPr id="3" name="Title 2">
            <a:extLst>
              <a:ext uri="{FF2B5EF4-FFF2-40B4-BE49-F238E27FC236}">
                <a16:creationId xmlns:a16="http://schemas.microsoft.com/office/drawing/2014/main" id="{A5D77D8D-4A69-9549-8288-3A5B9F7AB525}"/>
              </a:ext>
            </a:extLst>
          </p:cNvPr>
          <p:cNvSpPr>
            <a:spLocks noGrp="1"/>
          </p:cNvSpPr>
          <p:nvPr>
            <p:ph type="title"/>
          </p:nvPr>
        </p:nvSpPr>
        <p:spPr/>
        <p:txBody>
          <a:bodyPr/>
          <a:lstStyle/>
          <a:p>
            <a:r>
              <a:rPr lang="en-US" dirty="0"/>
              <a:t>Instrument Specifications</a:t>
            </a:r>
          </a:p>
        </p:txBody>
      </p:sp>
      <p:sp>
        <p:nvSpPr>
          <p:cNvPr id="5" name="TextBox 4">
            <a:extLst>
              <a:ext uri="{FF2B5EF4-FFF2-40B4-BE49-F238E27FC236}">
                <a16:creationId xmlns:a16="http://schemas.microsoft.com/office/drawing/2014/main" id="{191E7A3E-C6B5-0541-AAC3-82F7A4C622DC}"/>
              </a:ext>
            </a:extLst>
          </p:cNvPr>
          <p:cNvSpPr txBox="1"/>
          <p:nvPr/>
        </p:nvSpPr>
        <p:spPr>
          <a:xfrm>
            <a:off x="6906399" y="6507267"/>
            <a:ext cx="1949116" cy="369332"/>
          </a:xfrm>
          <a:prstGeom prst="rect">
            <a:avLst/>
          </a:prstGeom>
          <a:solidFill>
            <a:schemeClr val="bg2"/>
          </a:solidFill>
        </p:spPr>
        <p:txBody>
          <a:bodyPr wrap="square" rtlCol="0">
            <a:spAutoFit/>
          </a:bodyPr>
          <a:lstStyle/>
          <a:p>
            <a:endParaRPr lang="en-US" dirty="0"/>
          </a:p>
        </p:txBody>
      </p:sp>
      <p:graphicFrame>
        <p:nvGraphicFramePr>
          <p:cNvPr id="4" name="Table 3">
            <a:extLst>
              <a:ext uri="{FF2B5EF4-FFF2-40B4-BE49-F238E27FC236}">
                <a16:creationId xmlns:a16="http://schemas.microsoft.com/office/drawing/2014/main" id="{C9918700-9602-0F46-BD6D-6C2215A8CA0F}"/>
              </a:ext>
            </a:extLst>
          </p:cNvPr>
          <p:cNvGraphicFramePr>
            <a:graphicFrameLocks noGrp="1"/>
          </p:cNvGraphicFramePr>
          <p:nvPr/>
        </p:nvGraphicFramePr>
        <p:xfrm>
          <a:off x="816765" y="1568804"/>
          <a:ext cx="8038750" cy="5178999"/>
        </p:xfrm>
        <a:graphic>
          <a:graphicData uri="http://schemas.openxmlformats.org/drawingml/2006/table">
            <a:tbl>
              <a:tblPr firstRow="1" firstCol="1" bandRow="1">
                <a:tableStyleId>{5C22544A-7EE6-4342-B048-85BDC9FD1C3A}</a:tableStyleId>
              </a:tblPr>
              <a:tblGrid>
                <a:gridCol w="1745961">
                  <a:extLst>
                    <a:ext uri="{9D8B030D-6E8A-4147-A177-3AD203B41FA5}">
                      <a16:colId xmlns:a16="http://schemas.microsoft.com/office/drawing/2014/main" val="4209158671"/>
                    </a:ext>
                  </a:extLst>
                </a:gridCol>
                <a:gridCol w="1191127">
                  <a:extLst>
                    <a:ext uri="{9D8B030D-6E8A-4147-A177-3AD203B41FA5}">
                      <a16:colId xmlns:a16="http://schemas.microsoft.com/office/drawing/2014/main" val="3156108412"/>
                    </a:ext>
                  </a:extLst>
                </a:gridCol>
                <a:gridCol w="1064601">
                  <a:extLst>
                    <a:ext uri="{9D8B030D-6E8A-4147-A177-3AD203B41FA5}">
                      <a16:colId xmlns:a16="http://schemas.microsoft.com/office/drawing/2014/main" val="1927272952"/>
                    </a:ext>
                  </a:extLst>
                </a:gridCol>
                <a:gridCol w="1345688">
                  <a:extLst>
                    <a:ext uri="{9D8B030D-6E8A-4147-A177-3AD203B41FA5}">
                      <a16:colId xmlns:a16="http://schemas.microsoft.com/office/drawing/2014/main" val="1097206067"/>
                    </a:ext>
                  </a:extLst>
                </a:gridCol>
                <a:gridCol w="1426074">
                  <a:extLst>
                    <a:ext uri="{9D8B030D-6E8A-4147-A177-3AD203B41FA5}">
                      <a16:colId xmlns:a16="http://schemas.microsoft.com/office/drawing/2014/main" val="2706349969"/>
                    </a:ext>
                  </a:extLst>
                </a:gridCol>
                <a:gridCol w="1265299">
                  <a:extLst>
                    <a:ext uri="{9D8B030D-6E8A-4147-A177-3AD203B41FA5}">
                      <a16:colId xmlns:a16="http://schemas.microsoft.com/office/drawing/2014/main" val="180751418"/>
                    </a:ext>
                  </a:extLst>
                </a:gridCol>
              </a:tblGrid>
              <a:tr h="220379">
                <a:tc>
                  <a:txBody>
                    <a:bodyPr/>
                    <a:lstStyle/>
                    <a:p>
                      <a:pPr marL="0" marR="0" algn="ctr">
                        <a:spcBef>
                          <a:spcPts val="0"/>
                        </a:spcBef>
                        <a:spcAft>
                          <a:spcPts val="0"/>
                        </a:spcAft>
                      </a:pPr>
                      <a:r>
                        <a:rPr lang="en-US" sz="1200" dirty="0">
                          <a:effectLst/>
                        </a:rPr>
                        <a:t>Parameter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lgn="ctr">
                        <a:spcBef>
                          <a:spcPts val="0"/>
                        </a:spcBef>
                        <a:spcAft>
                          <a:spcPts val="0"/>
                        </a:spcAft>
                      </a:pPr>
                      <a:r>
                        <a:rPr lang="en-US" sz="1200" dirty="0">
                          <a:effectLst/>
                        </a:rPr>
                        <a:t>Instrument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lgn="ctr">
                        <a:spcBef>
                          <a:spcPts val="0"/>
                        </a:spcBef>
                        <a:spcAft>
                          <a:spcPts val="0"/>
                        </a:spcAft>
                      </a:pPr>
                      <a:r>
                        <a:rPr lang="en-US" sz="1200">
                          <a:effectLst/>
                        </a:rPr>
                        <a:t>Manufacturer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lgn="ctr">
                        <a:spcBef>
                          <a:spcPts val="0"/>
                        </a:spcBef>
                        <a:spcAft>
                          <a:spcPts val="0"/>
                        </a:spcAft>
                      </a:pPr>
                      <a:r>
                        <a:rPr lang="en-US" sz="1200">
                          <a:effectLst/>
                        </a:rPr>
                        <a:t>Measurement Range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lgn="ctr">
                        <a:spcBef>
                          <a:spcPts val="0"/>
                        </a:spcBef>
                        <a:spcAft>
                          <a:spcPts val="0"/>
                        </a:spcAft>
                      </a:pPr>
                      <a:r>
                        <a:rPr lang="en-US" sz="1200">
                          <a:effectLst/>
                        </a:rPr>
                        <a:t>Limit of Quantification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lgn="ctr">
                        <a:spcBef>
                          <a:spcPts val="0"/>
                        </a:spcBef>
                        <a:spcAft>
                          <a:spcPts val="0"/>
                        </a:spcAft>
                      </a:pPr>
                      <a:r>
                        <a:rPr lang="en-US" sz="1200">
                          <a:effectLst/>
                        </a:rPr>
                        <a:t>Time Resolution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3051363085"/>
                  </a:ext>
                </a:extLst>
              </a:tr>
              <a:tr h="0">
                <a:tc gridSpan="6">
                  <a:txBody>
                    <a:bodyPr/>
                    <a:lstStyle/>
                    <a:p>
                      <a:pPr marL="0" marR="0" algn="ctr">
                        <a:spcBef>
                          <a:spcPts val="0"/>
                        </a:spcBef>
                        <a:spcAft>
                          <a:spcPts val="0"/>
                        </a:spcAft>
                      </a:pPr>
                      <a:r>
                        <a:rPr lang="en-US" sz="1200" dirty="0">
                          <a:effectLst/>
                        </a:rPr>
                        <a:t>Particles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8952898"/>
                  </a:ext>
                </a:extLst>
              </a:tr>
              <a:tr h="227978">
                <a:tc>
                  <a:txBody>
                    <a:bodyPr/>
                    <a:lstStyle/>
                    <a:p>
                      <a:pPr marL="0" marR="0">
                        <a:spcBef>
                          <a:spcPts val="0"/>
                        </a:spcBef>
                        <a:spcAft>
                          <a:spcPts val="0"/>
                        </a:spcAft>
                      </a:pPr>
                      <a:r>
                        <a:rPr lang="en-US" sz="1200">
                          <a:effectLst/>
                        </a:rPr>
                        <a:t>UFP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extLst>
                  <a:ext uri="{0D108BD9-81ED-4DB2-BD59-A6C34878D82A}">
                    <a16:rowId xmlns:a16="http://schemas.microsoft.com/office/drawing/2014/main" val="3707535734"/>
                  </a:ext>
                </a:extLst>
              </a:tr>
              <a:tr h="227978">
                <a:tc>
                  <a:txBody>
                    <a:bodyPr/>
                    <a:lstStyle/>
                    <a:p>
                      <a:pPr marL="0" marR="0">
                        <a:spcBef>
                          <a:spcPts val="0"/>
                        </a:spcBef>
                        <a:spcAft>
                          <a:spcPts val="0"/>
                        </a:spcAft>
                      </a:pPr>
                      <a:r>
                        <a:rPr lang="en-US" sz="1200" dirty="0">
                          <a:effectLst/>
                        </a:rPr>
                        <a:t>     10-420 nm </a:t>
                      </a:r>
                    </a:p>
                    <a:p>
                      <a:pPr marL="0" marR="0">
                        <a:spcBef>
                          <a:spcPts val="0"/>
                        </a:spcBef>
                        <a:spcAft>
                          <a:spcPts val="0"/>
                        </a:spcAft>
                      </a:pPr>
                      <a:r>
                        <a:rPr lang="en-US" sz="1200" dirty="0">
                          <a:effectLst/>
                        </a:rPr>
                        <a:t>     (and 13-bin PSD)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NanoScan 3910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TSI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10</a:t>
                      </a:r>
                      <a:r>
                        <a:rPr lang="en-US" sz="1200" baseline="30000">
                          <a:effectLst/>
                        </a:rPr>
                        <a:t>2</a:t>
                      </a:r>
                      <a:r>
                        <a:rPr lang="en-US" sz="1200">
                          <a:effectLst/>
                        </a:rPr>
                        <a:t>-10</a:t>
                      </a:r>
                      <a:r>
                        <a:rPr lang="en-US" sz="1200" baseline="30000">
                          <a:effectLst/>
                        </a:rPr>
                        <a:t>6</a:t>
                      </a:r>
                      <a:r>
                        <a:rPr lang="en-US" sz="1200">
                          <a:effectLst/>
                        </a:rPr>
                        <a:t> pt/cm</a:t>
                      </a:r>
                      <a:r>
                        <a:rPr lang="en-US" sz="1200" baseline="300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10 pt/ cm</a:t>
                      </a:r>
                      <a:r>
                        <a:rPr lang="en-US" sz="1200" baseline="300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60 sec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extLst>
                  <a:ext uri="{0D108BD9-81ED-4DB2-BD59-A6C34878D82A}">
                    <a16:rowId xmlns:a16="http://schemas.microsoft.com/office/drawing/2014/main" val="1462307379"/>
                  </a:ext>
                </a:extLst>
              </a:tr>
              <a:tr h="227978">
                <a:tc>
                  <a:txBody>
                    <a:bodyPr/>
                    <a:lstStyle/>
                    <a:p>
                      <a:pPr marL="0" marR="0">
                        <a:spcBef>
                          <a:spcPts val="0"/>
                        </a:spcBef>
                        <a:spcAft>
                          <a:spcPts val="0"/>
                        </a:spcAft>
                      </a:pPr>
                      <a:r>
                        <a:rPr lang="en-US" sz="1200" dirty="0">
                          <a:effectLst/>
                        </a:rPr>
                        <a:t>     10-700 nm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DiSCmini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Testo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10</a:t>
                      </a:r>
                      <a:r>
                        <a:rPr lang="en-US" sz="1200" baseline="30000">
                          <a:effectLst/>
                        </a:rPr>
                        <a:t>3</a:t>
                      </a:r>
                      <a:r>
                        <a:rPr lang="en-US" sz="1200">
                          <a:effectLst/>
                        </a:rPr>
                        <a:t>-10</a:t>
                      </a:r>
                      <a:r>
                        <a:rPr lang="en-US" sz="1200" baseline="30000">
                          <a:effectLst/>
                        </a:rPr>
                        <a:t>6</a:t>
                      </a:r>
                      <a:r>
                        <a:rPr lang="en-US" sz="1200">
                          <a:effectLst/>
                        </a:rPr>
                        <a:t> pt/cm</a:t>
                      </a:r>
                      <a:r>
                        <a:rPr lang="en-US" sz="1200" baseline="300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500-2,000 pt/cm</a:t>
                      </a:r>
                      <a:r>
                        <a:rPr lang="en-US" sz="1200" baseline="30000">
                          <a:effectLst/>
                        </a:rPr>
                        <a:t>3 b</a:t>
                      </a: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 sec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extLst>
                  <a:ext uri="{0D108BD9-81ED-4DB2-BD59-A6C34878D82A}">
                    <a16:rowId xmlns:a16="http://schemas.microsoft.com/office/drawing/2014/main" val="1296196966"/>
                  </a:ext>
                </a:extLst>
              </a:tr>
              <a:tr h="227978">
                <a:tc>
                  <a:txBody>
                    <a:bodyPr/>
                    <a:lstStyle/>
                    <a:p>
                      <a:pPr marL="0" marR="0">
                        <a:spcBef>
                          <a:spcPts val="0"/>
                        </a:spcBef>
                        <a:spcAft>
                          <a:spcPts val="0"/>
                        </a:spcAft>
                      </a:pPr>
                      <a:r>
                        <a:rPr lang="en-US" sz="1200" dirty="0">
                          <a:effectLst/>
                        </a:rPr>
                        <a:t>     20-1,000 nm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PTRAK 8525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TSI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0 - 5 x 10</a:t>
                      </a:r>
                      <a:r>
                        <a:rPr lang="en-US" sz="1200" baseline="30000">
                          <a:effectLst/>
                        </a:rPr>
                        <a:t>5</a:t>
                      </a:r>
                      <a:r>
                        <a:rPr lang="en-US" sz="1200">
                          <a:effectLst/>
                        </a:rPr>
                        <a:t> pt/cm</a:t>
                      </a:r>
                      <a:r>
                        <a:rPr lang="en-US" sz="1200" baseline="300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 pt/cm</a:t>
                      </a:r>
                      <a:r>
                        <a:rPr lang="en-US" sz="1200" baseline="300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 sec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extLst>
                  <a:ext uri="{0D108BD9-81ED-4DB2-BD59-A6C34878D82A}">
                    <a16:rowId xmlns:a16="http://schemas.microsoft.com/office/drawing/2014/main" val="3395923706"/>
                  </a:ext>
                </a:extLst>
              </a:tr>
              <a:tr h="328288">
                <a:tc>
                  <a:txBody>
                    <a:bodyPr/>
                    <a:lstStyle/>
                    <a:p>
                      <a:pPr marL="0" marR="0">
                        <a:spcBef>
                          <a:spcPts val="0"/>
                        </a:spcBef>
                        <a:spcAft>
                          <a:spcPts val="0"/>
                        </a:spcAft>
                      </a:pPr>
                      <a:r>
                        <a:rPr lang="en-US" sz="1200" dirty="0">
                          <a:effectLst/>
                        </a:rPr>
                        <a:t>     50-1,000 nm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PTRAK 8525, with diffusion screen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dirty="0">
                          <a:effectLst/>
                        </a:rPr>
                        <a:t>TSI</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dirty="0">
                          <a:effectLst/>
                        </a:rPr>
                        <a:t>0 - 5 x 10</a:t>
                      </a:r>
                      <a:r>
                        <a:rPr lang="en-US" sz="1200" baseline="30000" dirty="0">
                          <a:effectLst/>
                        </a:rPr>
                        <a:t>5</a:t>
                      </a:r>
                      <a:r>
                        <a:rPr lang="en-US" sz="1200" dirty="0">
                          <a:effectLst/>
                        </a:rPr>
                        <a:t> </a:t>
                      </a:r>
                      <a:r>
                        <a:rPr lang="en-US" sz="1200" dirty="0" err="1">
                          <a:effectLst/>
                        </a:rPr>
                        <a:t>pt</a:t>
                      </a:r>
                      <a:r>
                        <a:rPr lang="en-US" sz="1200" dirty="0">
                          <a:effectLst/>
                        </a:rPr>
                        <a:t>/cm</a:t>
                      </a:r>
                      <a:r>
                        <a:rPr lang="en-US" sz="1200" baseline="300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 pt/cm</a:t>
                      </a:r>
                      <a:r>
                        <a:rPr lang="en-US" sz="1200" baseline="300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 sec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extLst>
                  <a:ext uri="{0D108BD9-81ED-4DB2-BD59-A6C34878D82A}">
                    <a16:rowId xmlns:a16="http://schemas.microsoft.com/office/drawing/2014/main" val="4230181016"/>
                  </a:ext>
                </a:extLst>
              </a:tr>
              <a:tr h="437718">
                <a:tc>
                  <a:txBody>
                    <a:bodyPr/>
                    <a:lstStyle/>
                    <a:p>
                      <a:pPr marL="0" marR="0">
                        <a:spcBef>
                          <a:spcPts val="0"/>
                        </a:spcBef>
                        <a:spcAft>
                          <a:spcPts val="0"/>
                        </a:spcAft>
                      </a:pPr>
                      <a:r>
                        <a:rPr lang="en-US" sz="1200" dirty="0">
                          <a:effectLst/>
                        </a:rPr>
                        <a:t>BC &amp; UV PM (5 wavelength abs analysis)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microAeth MA200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AethLabs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0-1 mg BC/m</a:t>
                      </a:r>
                      <a:r>
                        <a:rPr lang="en-US" sz="1200" baseline="300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30 ng BC/m</a:t>
                      </a:r>
                      <a:r>
                        <a:rPr lang="en-US" sz="1200" baseline="30000">
                          <a:effectLst/>
                        </a:rPr>
                        <a:t>3 c</a:t>
                      </a: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10 sec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extLst>
                  <a:ext uri="{0D108BD9-81ED-4DB2-BD59-A6C34878D82A}">
                    <a16:rowId xmlns:a16="http://schemas.microsoft.com/office/drawing/2014/main" val="137949144"/>
                  </a:ext>
                </a:extLst>
              </a:tr>
              <a:tr h="328288">
                <a:tc>
                  <a:txBody>
                    <a:bodyPr/>
                    <a:lstStyle/>
                    <a:p>
                      <a:pPr marL="0" marR="0">
                        <a:spcBef>
                          <a:spcPts val="0"/>
                        </a:spcBef>
                        <a:spcAft>
                          <a:spcPts val="0"/>
                        </a:spcAft>
                      </a:pPr>
                      <a:r>
                        <a:rPr lang="en-US" sz="1200" dirty="0">
                          <a:effectLst/>
                        </a:rPr>
                        <a:t>Light scattering extinction </a:t>
                      </a:r>
                      <a:r>
                        <a:rPr lang="en-US" sz="1200" dirty="0" err="1">
                          <a:effectLst/>
                        </a:rPr>
                        <a:t>coef</a:t>
                      </a:r>
                      <a:r>
                        <a:rPr lang="en-US" sz="1200" dirty="0">
                          <a:effectLst/>
                        </a:rPr>
                        <a:t> (PM</a:t>
                      </a:r>
                      <a:r>
                        <a:rPr lang="en-US" sz="1200" baseline="-25000" dirty="0">
                          <a:effectLst/>
                        </a:rPr>
                        <a:t>2.5</a:t>
                      </a:r>
                      <a:r>
                        <a:rPr lang="en-U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M903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Radiance Research</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0 - &gt;1 km</a:t>
                      </a:r>
                      <a:r>
                        <a:rPr lang="en-US" sz="1200" baseline="300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10</a:t>
                      </a:r>
                      <a:r>
                        <a:rPr lang="en-US" sz="1200" baseline="30000">
                          <a:effectLst/>
                        </a:rPr>
                        <a:t>-6</a:t>
                      </a:r>
                      <a:r>
                        <a:rPr lang="en-US" sz="1200">
                          <a:effectLst/>
                        </a:rPr>
                        <a:t> m</a:t>
                      </a:r>
                      <a:r>
                        <a:rPr lang="en-US" sz="1200" baseline="300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tc>
                  <a:txBody>
                    <a:bodyPr/>
                    <a:lstStyle/>
                    <a:p>
                      <a:pPr marL="0" marR="0">
                        <a:spcBef>
                          <a:spcPts val="0"/>
                        </a:spcBef>
                        <a:spcAft>
                          <a:spcPts val="0"/>
                        </a:spcAft>
                      </a:pPr>
                      <a:r>
                        <a:rPr lang="en-US" sz="1200">
                          <a:effectLst/>
                        </a:rPr>
                        <a:t>10 sec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tc>
                <a:extLst>
                  <a:ext uri="{0D108BD9-81ED-4DB2-BD59-A6C34878D82A}">
                    <a16:rowId xmlns:a16="http://schemas.microsoft.com/office/drawing/2014/main" val="22150866"/>
                  </a:ext>
                </a:extLst>
              </a:tr>
              <a:tr h="243176">
                <a:tc gridSpan="6">
                  <a:txBody>
                    <a:bodyPr/>
                    <a:lstStyle/>
                    <a:p>
                      <a:pPr marL="0" marR="0" algn="ctr">
                        <a:spcBef>
                          <a:spcPts val="0"/>
                        </a:spcBef>
                        <a:spcAft>
                          <a:spcPts val="0"/>
                        </a:spcAft>
                      </a:pPr>
                      <a:r>
                        <a:rPr lang="en-US" sz="1200" dirty="0">
                          <a:effectLst/>
                        </a:rPr>
                        <a:t>Gases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1865622713"/>
                  </a:ext>
                </a:extLst>
              </a:tr>
              <a:tr h="243176">
                <a:tc>
                  <a:txBody>
                    <a:bodyPr/>
                    <a:lstStyle/>
                    <a:p>
                      <a:pPr marL="0" marR="0">
                        <a:spcBef>
                          <a:spcPts val="0"/>
                        </a:spcBef>
                        <a:spcAft>
                          <a:spcPts val="0"/>
                        </a:spcAft>
                      </a:pPr>
                      <a:r>
                        <a:rPr lang="en-US" sz="1200">
                          <a:effectLst/>
                        </a:rPr>
                        <a:t>NO</a:t>
                      </a:r>
                      <a:r>
                        <a:rPr lang="en-US" sz="1200" baseline="-250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CAPS NO</a:t>
                      </a:r>
                      <a:r>
                        <a:rPr lang="en-US" sz="1200" baseline="-250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Aerodyne Research, Inc.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0-2,000 ppb</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dirty="0">
                          <a:effectLst/>
                        </a:rPr>
                        <a:t>2 </a:t>
                      </a:r>
                      <a:r>
                        <a:rPr lang="en-US" sz="1200" dirty="0" err="1">
                          <a:effectLst/>
                        </a:rPr>
                        <a:t>ppbv</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dirty="0">
                          <a:effectLst/>
                        </a:rPr>
                        <a:t>1 sec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2900480204"/>
                  </a:ext>
                </a:extLst>
              </a:tr>
              <a:tr h="218859">
                <a:tc>
                  <a:txBody>
                    <a:bodyPr/>
                    <a:lstStyle/>
                    <a:p>
                      <a:pPr marL="0" marR="0">
                        <a:spcBef>
                          <a:spcPts val="0"/>
                        </a:spcBef>
                        <a:spcAft>
                          <a:spcPts val="0"/>
                        </a:spcAft>
                      </a:pPr>
                      <a:r>
                        <a:rPr lang="en-US" sz="1200">
                          <a:effectLst/>
                        </a:rPr>
                        <a:t>CO</a:t>
                      </a:r>
                      <a:r>
                        <a:rPr lang="en-US" sz="1200" baseline="-250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SenseAir CO2 K-30-FS sensor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CO2Meter.com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0-5,000 ppm (vol)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dirty="0">
                          <a:effectLst/>
                        </a:rPr>
                        <a:t>100 </a:t>
                      </a:r>
                      <a:r>
                        <a:rPr lang="en-US" sz="1200" dirty="0" err="1">
                          <a:effectLst/>
                        </a:rPr>
                        <a:t>ppmv</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1 sec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1640653264"/>
                  </a:ext>
                </a:extLst>
              </a:tr>
              <a:tr h="218859">
                <a:tc>
                  <a:txBody>
                    <a:bodyPr/>
                    <a:lstStyle/>
                    <a:p>
                      <a:pPr marL="0" marR="0">
                        <a:spcBef>
                          <a:spcPts val="0"/>
                        </a:spcBef>
                        <a:spcAft>
                          <a:spcPts val="0"/>
                        </a:spcAft>
                      </a:pPr>
                      <a:r>
                        <a:rPr lang="en-US" sz="1200">
                          <a:effectLst/>
                        </a:rPr>
                        <a:t>CO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CO Monitor T15N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Langan, Inc.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 0-200 ppm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0.1 ppm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dirty="0">
                          <a:effectLst/>
                        </a:rPr>
                        <a:t>1 sec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2764495682"/>
                  </a:ext>
                </a:extLst>
              </a:tr>
              <a:tr h="243176">
                <a:tc gridSpan="6">
                  <a:txBody>
                    <a:bodyPr/>
                    <a:lstStyle/>
                    <a:p>
                      <a:pPr marL="0" marR="0" algn="ctr">
                        <a:spcBef>
                          <a:spcPts val="0"/>
                        </a:spcBef>
                        <a:spcAft>
                          <a:spcPts val="0"/>
                        </a:spcAft>
                      </a:pPr>
                      <a:r>
                        <a:rPr lang="en-US" sz="1200" dirty="0">
                          <a:effectLst/>
                        </a:rPr>
                        <a:t>Other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3037078591"/>
                  </a:ext>
                </a:extLst>
              </a:tr>
              <a:tr h="243176">
                <a:tc>
                  <a:txBody>
                    <a:bodyPr/>
                    <a:lstStyle/>
                    <a:p>
                      <a:pPr marL="0" marR="0">
                        <a:spcBef>
                          <a:spcPts val="0"/>
                        </a:spcBef>
                        <a:spcAft>
                          <a:spcPts val="0"/>
                        </a:spcAft>
                      </a:pPr>
                      <a:r>
                        <a:rPr lang="en-US" sz="1200">
                          <a:effectLst/>
                        </a:rPr>
                        <a:t>Temperature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Onset UX100-011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HOBO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-4-158°F</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dirty="0">
                          <a:effectLst/>
                        </a:rPr>
                        <a:t>1 sec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1080660981"/>
                  </a:ext>
                </a:extLst>
              </a:tr>
              <a:tr h="243176">
                <a:tc>
                  <a:txBody>
                    <a:bodyPr/>
                    <a:lstStyle/>
                    <a:p>
                      <a:pPr marL="0" marR="0">
                        <a:spcBef>
                          <a:spcPts val="0"/>
                        </a:spcBef>
                        <a:spcAft>
                          <a:spcPts val="0"/>
                        </a:spcAft>
                      </a:pPr>
                      <a:r>
                        <a:rPr lang="en-US" sz="1200">
                          <a:effectLst/>
                        </a:rPr>
                        <a:t>Relative humidity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Onset UX100-011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HOBO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0-95%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dirty="0">
                          <a:effectLst/>
                        </a:rPr>
                        <a:t>1 sec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3526382063"/>
                  </a:ext>
                </a:extLst>
              </a:tr>
              <a:tr h="243176">
                <a:tc>
                  <a:txBody>
                    <a:bodyPr/>
                    <a:lstStyle/>
                    <a:p>
                      <a:pPr marL="0" marR="0">
                        <a:spcBef>
                          <a:spcPts val="0"/>
                        </a:spcBef>
                        <a:spcAft>
                          <a:spcPts val="0"/>
                        </a:spcAft>
                      </a:pPr>
                      <a:r>
                        <a:rPr lang="en-US" sz="1200">
                          <a:effectLst/>
                        </a:rPr>
                        <a:t>Positioning &amp; real-time tracking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DG-500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 US GlobalSat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0-515 m/sec speed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a:effectLst/>
                        </a:rPr>
                        <a:t> 2.5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tc>
                  <a:txBody>
                    <a:bodyPr/>
                    <a:lstStyle/>
                    <a:p>
                      <a:pPr marL="0" marR="0">
                        <a:spcBef>
                          <a:spcPts val="0"/>
                        </a:spcBef>
                        <a:spcAft>
                          <a:spcPts val="0"/>
                        </a:spcAft>
                      </a:pPr>
                      <a:r>
                        <a:rPr lang="en-US" sz="1200" dirty="0">
                          <a:effectLst/>
                        </a:rPr>
                        <a:t>1 sec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36" marR="41036" marT="0" marB="0" anchor="ctr"/>
                </a:tc>
                <a:extLst>
                  <a:ext uri="{0D108BD9-81ED-4DB2-BD59-A6C34878D82A}">
                    <a16:rowId xmlns:a16="http://schemas.microsoft.com/office/drawing/2014/main" val="2350726528"/>
                  </a:ext>
                </a:extLst>
              </a:tr>
            </a:tbl>
          </a:graphicData>
        </a:graphic>
      </p:graphicFrame>
    </p:spTree>
    <p:extLst>
      <p:ext uri="{BB962C8B-B14F-4D97-AF65-F5344CB8AC3E}">
        <p14:creationId xmlns:p14="http://schemas.microsoft.com/office/powerpoint/2010/main" val="694468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A14120-B0B5-194E-850A-B1308740A065}"/>
              </a:ext>
            </a:extLst>
          </p:cNvPr>
          <p:cNvSpPr>
            <a:spLocks noGrp="1"/>
          </p:cNvSpPr>
          <p:nvPr>
            <p:ph type="title"/>
          </p:nvPr>
        </p:nvSpPr>
        <p:spPr>
          <a:xfrm>
            <a:off x="671757" y="371511"/>
            <a:ext cx="6238494" cy="991998"/>
          </a:xfrm>
        </p:spPr>
        <p:txBody>
          <a:bodyPr/>
          <a:lstStyle/>
          <a:p>
            <a:r>
              <a:rPr lang="en-US" dirty="0"/>
              <a:t>Adult Changes in Thought (ACT) Study </a:t>
            </a:r>
          </a:p>
        </p:txBody>
      </p:sp>
      <p:sp>
        <p:nvSpPr>
          <p:cNvPr id="7" name="Text Placeholder 1">
            <a:extLst>
              <a:ext uri="{FF2B5EF4-FFF2-40B4-BE49-F238E27FC236}">
                <a16:creationId xmlns:a16="http://schemas.microsoft.com/office/drawing/2014/main" id="{6AC6CD05-19FF-7A49-A107-04C7C9F65338}"/>
              </a:ext>
            </a:extLst>
          </p:cNvPr>
          <p:cNvSpPr txBox="1">
            <a:spLocks/>
          </p:cNvSpPr>
          <p:nvPr/>
        </p:nvSpPr>
        <p:spPr>
          <a:xfrm>
            <a:off x="539498" y="1632918"/>
            <a:ext cx="4563917" cy="5225081"/>
          </a:xfrm>
          <a:prstGeom prst="rect">
            <a:avLst/>
          </a:prstGeom>
        </p:spPr>
        <p:txBody>
          <a:bodyPr/>
          <a:lstStyle>
            <a:lvl1pPr marL="342900" indent="-342900" algn="l" defTabSz="457200" rtl="0" eaLnBrk="1" latinLnBrk="0" hangingPunct="1">
              <a:spcBef>
                <a:spcPct val="20000"/>
              </a:spcBef>
              <a:buFont typeface="Lucida Grande"/>
              <a:buChar char="&gt;"/>
              <a:defRPr sz="2400" b="1" i="0" kern="1200" baseline="0">
                <a:solidFill>
                  <a:srgbClr val="4B2E83"/>
                </a:solidFill>
                <a:latin typeface="Open Sans"/>
                <a:ea typeface="+mn-ea"/>
                <a:cs typeface="Open Sans"/>
              </a:defRPr>
            </a:lvl1pPr>
            <a:lvl2pPr marL="742950" indent="-285750" algn="l" defTabSz="457200" rtl="0" eaLnBrk="1" latinLnBrk="0" hangingPunct="1">
              <a:spcBef>
                <a:spcPct val="20000"/>
              </a:spcBef>
              <a:buFont typeface="Arial"/>
              <a:buChar char="–"/>
              <a:defRPr sz="2000" b="1" i="0" kern="1200" baseline="0">
                <a:solidFill>
                  <a:srgbClr val="4B2E83"/>
                </a:solidFill>
                <a:latin typeface="Open Sans"/>
                <a:ea typeface="+mn-ea"/>
                <a:cs typeface="Open Sans"/>
              </a:defRPr>
            </a:lvl2pPr>
            <a:lvl3pPr marL="1143000" indent="-228600" algn="l" defTabSz="457200" rtl="0" eaLnBrk="1" latinLnBrk="0" hangingPunct="1">
              <a:spcBef>
                <a:spcPct val="20000"/>
              </a:spcBef>
              <a:buSzPct val="100000"/>
              <a:buFont typeface="Lucida Grande"/>
              <a:buChar char="&gt;"/>
              <a:defRPr sz="1800" b="1" i="0" kern="1200" baseline="0">
                <a:solidFill>
                  <a:srgbClr val="4B2E83"/>
                </a:solidFill>
                <a:latin typeface="Open Sans"/>
                <a:ea typeface="+mn-ea"/>
                <a:cs typeface="Open Sans"/>
              </a:defRPr>
            </a:lvl3pPr>
            <a:lvl4pPr marL="1600200" indent="-228600" algn="l" defTabSz="457200" rtl="0" eaLnBrk="1" latinLnBrk="0" hangingPunct="1">
              <a:spcBef>
                <a:spcPct val="20000"/>
              </a:spcBef>
              <a:buFont typeface="Arial"/>
              <a:buChar char="–"/>
              <a:defRPr sz="1600" b="1" i="0" kern="1200" baseline="0">
                <a:solidFill>
                  <a:srgbClr val="4B2E83"/>
                </a:solidFill>
                <a:latin typeface="Open Sans"/>
                <a:ea typeface="+mn-ea"/>
                <a:cs typeface="Open Sans"/>
              </a:defRPr>
            </a:lvl4pPr>
            <a:lvl5pPr marL="2057400" indent="-228600" algn="l" defTabSz="457200" rtl="0" eaLnBrk="1" latinLnBrk="0" hangingPunct="1">
              <a:spcBef>
                <a:spcPct val="20000"/>
              </a:spcBef>
              <a:buFont typeface="Lucida Grande"/>
              <a:buChar char="&gt;"/>
              <a:defRPr sz="1400" b="1" i="0" kern="1200" baseline="0">
                <a:solidFill>
                  <a:srgbClr val="4B2E83"/>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Seattle-based prospective cohort study investigating aging and the brain</a:t>
            </a:r>
            <a:endParaRPr lang="en-US" sz="1200" dirty="0"/>
          </a:p>
          <a:p>
            <a:pPr lvl="1"/>
            <a:r>
              <a:rPr lang="en-US" dirty="0"/>
              <a:t>Started in 1994</a:t>
            </a:r>
          </a:p>
          <a:p>
            <a:r>
              <a:rPr lang="en-US" dirty="0"/>
              <a:t>Participants </a:t>
            </a:r>
          </a:p>
          <a:p>
            <a:pPr lvl="1"/>
            <a:r>
              <a:rPr lang="en-US" dirty="0"/>
              <a:t>Elderly individuals (65+ </a:t>
            </a:r>
            <a:r>
              <a:rPr lang="en-US" dirty="0" err="1"/>
              <a:t>yr</a:t>
            </a:r>
            <a:r>
              <a:rPr lang="en-US" dirty="0"/>
              <a:t>) </a:t>
            </a:r>
          </a:p>
          <a:p>
            <a:pPr lvl="1"/>
            <a:r>
              <a:rPr lang="en-US" dirty="0"/>
              <a:t>Dementia-free at baseline </a:t>
            </a:r>
          </a:p>
          <a:p>
            <a:r>
              <a:rPr lang="en-US" dirty="0"/>
              <a:t>Participants are followed until they are diagnosed with dementia</a:t>
            </a:r>
          </a:p>
        </p:txBody>
      </p:sp>
      <p:grpSp>
        <p:nvGrpSpPr>
          <p:cNvPr id="10" name="Group 9">
            <a:extLst>
              <a:ext uri="{FF2B5EF4-FFF2-40B4-BE49-F238E27FC236}">
                <a16:creationId xmlns:a16="http://schemas.microsoft.com/office/drawing/2014/main" id="{503E2E68-0ADD-184A-BCD1-402E0DF6BBD2}"/>
              </a:ext>
            </a:extLst>
          </p:cNvPr>
          <p:cNvGrpSpPr/>
          <p:nvPr/>
        </p:nvGrpSpPr>
        <p:grpSpPr>
          <a:xfrm>
            <a:off x="5222613" y="1453609"/>
            <a:ext cx="3908324" cy="5409180"/>
            <a:chOff x="5235676" y="1453609"/>
            <a:chExt cx="3908324" cy="5409180"/>
          </a:xfrm>
        </p:grpSpPr>
        <p:grpSp>
          <p:nvGrpSpPr>
            <p:cNvPr id="4" name="Group 3">
              <a:extLst>
                <a:ext uri="{FF2B5EF4-FFF2-40B4-BE49-F238E27FC236}">
                  <a16:creationId xmlns:a16="http://schemas.microsoft.com/office/drawing/2014/main" id="{CBE2DB6E-12FE-DB46-9AE2-172B02668007}"/>
                </a:ext>
              </a:extLst>
            </p:cNvPr>
            <p:cNvGrpSpPr>
              <a:grpSpLocks noChangeAspect="1"/>
            </p:cNvGrpSpPr>
            <p:nvPr/>
          </p:nvGrpSpPr>
          <p:grpSpPr>
            <a:xfrm>
              <a:off x="5235676" y="1453609"/>
              <a:ext cx="3908324" cy="5409180"/>
              <a:chOff x="6036210" y="2247112"/>
              <a:chExt cx="6007124" cy="6688397"/>
            </a:xfrm>
          </p:grpSpPr>
          <p:pic>
            <p:nvPicPr>
              <p:cNvPr id="5" name="Picture 4">
                <a:extLst>
                  <a:ext uri="{FF2B5EF4-FFF2-40B4-BE49-F238E27FC236}">
                    <a16:creationId xmlns:a16="http://schemas.microsoft.com/office/drawing/2014/main" id="{E23176A3-CC87-FB42-B4B4-5C312ECA3F53}"/>
                  </a:ext>
                </a:extLst>
              </p:cNvPr>
              <p:cNvPicPr>
                <a:picLocks noChangeAspect="1"/>
              </p:cNvPicPr>
              <p:nvPr/>
            </p:nvPicPr>
            <p:blipFill>
              <a:blip r:embed="rId3"/>
              <a:stretch>
                <a:fillRect/>
              </a:stretch>
            </p:blipFill>
            <p:spPr>
              <a:xfrm>
                <a:off x="6341263" y="2247112"/>
                <a:ext cx="5702069" cy="3485271"/>
              </a:xfrm>
              <a:prstGeom prst="rect">
                <a:avLst/>
              </a:prstGeom>
              <a:ln>
                <a:solidFill>
                  <a:schemeClr val="accent5"/>
                </a:solidFill>
              </a:ln>
            </p:spPr>
          </p:pic>
          <p:sp>
            <p:nvSpPr>
              <p:cNvPr id="6" name="TextBox 5">
                <a:extLst>
                  <a:ext uri="{FF2B5EF4-FFF2-40B4-BE49-F238E27FC236}">
                    <a16:creationId xmlns:a16="http://schemas.microsoft.com/office/drawing/2014/main" id="{B618AE77-7334-D446-A1C5-21829C768360}"/>
                  </a:ext>
                </a:extLst>
              </p:cNvPr>
              <p:cNvSpPr txBox="1"/>
              <p:nvPr/>
            </p:nvSpPr>
            <p:spPr>
              <a:xfrm>
                <a:off x="6036210" y="8364665"/>
                <a:ext cx="6007124" cy="570844"/>
              </a:xfrm>
              <a:prstGeom prst="rect">
                <a:avLst/>
              </a:prstGeom>
              <a:solidFill>
                <a:schemeClr val="bg2"/>
              </a:solidFill>
            </p:spPr>
            <p:txBody>
              <a:bodyPr wrap="square" rtlCol="0">
                <a:spAutoFit/>
              </a:bodyPr>
              <a:lstStyle/>
              <a:p>
                <a:r>
                  <a:rPr lang="en-US" sz="1200" b="1" dirty="0"/>
                  <a:t>Top</a:t>
                </a:r>
                <a:r>
                  <a:rPr lang="en-US" sz="1200" dirty="0"/>
                  <a:t>: </a:t>
                </a:r>
                <a:r>
                  <a:rPr lang="en-US" sz="1200" dirty="0" err="1"/>
                  <a:t>Huges</a:t>
                </a:r>
                <a:r>
                  <a:rPr lang="en-US" sz="1200" dirty="0"/>
                  <a:t> 2018. </a:t>
                </a:r>
                <a:r>
                  <a:rPr lang="en-US" sz="1200" b="1" dirty="0"/>
                  <a:t>Bottom</a:t>
                </a:r>
                <a:r>
                  <a:rPr lang="en-US" sz="1200" dirty="0"/>
                  <a:t>: Bowles 2019. ACT study visit – grip strength test.</a:t>
                </a:r>
              </a:p>
            </p:txBody>
          </p:sp>
        </p:grpSp>
        <p:pic>
          <p:nvPicPr>
            <p:cNvPr id="9" name="Picture 8" descr="A picture containing person, indoor, wall&#10;&#10;Description automatically generated">
              <a:extLst>
                <a:ext uri="{FF2B5EF4-FFF2-40B4-BE49-F238E27FC236}">
                  <a16:creationId xmlns:a16="http://schemas.microsoft.com/office/drawing/2014/main" id="{12536F00-4E79-F747-BF6F-E7A9E4605B54}"/>
                </a:ext>
              </a:extLst>
            </p:cNvPr>
            <p:cNvPicPr>
              <a:picLocks noChangeAspect="1"/>
            </p:cNvPicPr>
            <p:nvPr/>
          </p:nvPicPr>
          <p:blipFill>
            <a:blip r:embed="rId4"/>
            <a:stretch>
              <a:fillRect/>
            </a:stretch>
          </p:blipFill>
          <p:spPr>
            <a:xfrm>
              <a:off x="5426065" y="4321952"/>
              <a:ext cx="3709852" cy="2075218"/>
            </a:xfrm>
            <a:prstGeom prst="rect">
              <a:avLst/>
            </a:prstGeom>
            <a:ln>
              <a:solidFill>
                <a:schemeClr val="accent1"/>
              </a:solidFill>
            </a:ln>
          </p:spPr>
        </p:pic>
      </p:grpSp>
    </p:spTree>
    <p:extLst>
      <p:ext uri="{BB962C8B-B14F-4D97-AF65-F5344CB8AC3E}">
        <p14:creationId xmlns:p14="http://schemas.microsoft.com/office/powerpoint/2010/main" val="2935599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67A76A-15AC-C144-B416-1AD411819703}"/>
              </a:ext>
            </a:extLst>
          </p:cNvPr>
          <p:cNvSpPr>
            <a:spLocks noGrp="1"/>
          </p:cNvSpPr>
          <p:nvPr>
            <p:ph type="body" sz="quarter" idx="11"/>
          </p:nvPr>
        </p:nvSpPr>
        <p:spPr>
          <a:xfrm>
            <a:off x="532015" y="1703474"/>
            <a:ext cx="3458095" cy="4531071"/>
          </a:xfrm>
        </p:spPr>
        <p:txBody>
          <a:bodyPr/>
          <a:lstStyle/>
          <a:p>
            <a:r>
              <a:rPr lang="en-US" sz="2000" dirty="0"/>
              <a:t>Length of major roads</a:t>
            </a:r>
          </a:p>
          <a:p>
            <a:r>
              <a:rPr lang="en-US" sz="2000" dirty="0"/>
              <a:t>Population density</a:t>
            </a:r>
          </a:p>
          <a:p>
            <a:r>
              <a:rPr lang="en-US" sz="2000" dirty="0"/>
              <a:t>Land development, imperviousness </a:t>
            </a:r>
          </a:p>
          <a:p>
            <a:r>
              <a:rPr lang="en-US" sz="2000" dirty="0"/>
              <a:t>NDVI, green space </a:t>
            </a:r>
          </a:p>
          <a:p>
            <a:r>
              <a:rPr lang="en-US" sz="2000" dirty="0"/>
              <a:t>Distance to large port, rail yard </a:t>
            </a:r>
          </a:p>
          <a:p>
            <a:endParaRPr lang="en-US" sz="2000" dirty="0"/>
          </a:p>
          <a:p>
            <a:r>
              <a:rPr lang="en-US" sz="2000" dirty="0"/>
              <a:t>In line with literature</a:t>
            </a:r>
          </a:p>
        </p:txBody>
      </p:sp>
      <p:sp>
        <p:nvSpPr>
          <p:cNvPr id="3" name="Title 2">
            <a:extLst>
              <a:ext uri="{FF2B5EF4-FFF2-40B4-BE49-F238E27FC236}">
                <a16:creationId xmlns:a16="http://schemas.microsoft.com/office/drawing/2014/main" id="{80C3D9C2-0B9D-0E45-BD43-1E40B01F291D}"/>
              </a:ext>
            </a:extLst>
          </p:cNvPr>
          <p:cNvSpPr>
            <a:spLocks noGrp="1"/>
          </p:cNvSpPr>
          <p:nvPr>
            <p:ph type="title"/>
          </p:nvPr>
        </p:nvSpPr>
        <p:spPr/>
        <p:txBody>
          <a:bodyPr/>
          <a:lstStyle/>
          <a:p>
            <a:r>
              <a:rPr lang="en-US" dirty="0"/>
              <a:t>Strong UFP and BC Predictors</a:t>
            </a:r>
          </a:p>
        </p:txBody>
      </p:sp>
      <p:grpSp>
        <p:nvGrpSpPr>
          <p:cNvPr id="6" name="Group 5">
            <a:extLst>
              <a:ext uri="{FF2B5EF4-FFF2-40B4-BE49-F238E27FC236}">
                <a16:creationId xmlns:a16="http://schemas.microsoft.com/office/drawing/2014/main" id="{2413E80C-CB5F-4A4A-BAFA-2A8818D1A894}"/>
              </a:ext>
            </a:extLst>
          </p:cNvPr>
          <p:cNvGrpSpPr/>
          <p:nvPr/>
        </p:nvGrpSpPr>
        <p:grpSpPr>
          <a:xfrm>
            <a:off x="3990110" y="1649477"/>
            <a:ext cx="5153890" cy="5244487"/>
            <a:chOff x="3990110" y="1718749"/>
            <a:chExt cx="5153890" cy="5244487"/>
          </a:xfrm>
        </p:grpSpPr>
        <p:pic>
          <p:nvPicPr>
            <p:cNvPr id="5" name="Picture 4">
              <a:extLst>
                <a:ext uri="{FF2B5EF4-FFF2-40B4-BE49-F238E27FC236}">
                  <a16:creationId xmlns:a16="http://schemas.microsoft.com/office/drawing/2014/main" id="{0EC8C65B-F411-F242-BD86-D15FDCF36B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90110" y="1718749"/>
              <a:ext cx="5104016" cy="4827521"/>
            </a:xfrm>
            <a:prstGeom prst="rect">
              <a:avLst/>
            </a:prstGeom>
          </p:spPr>
        </p:pic>
        <p:sp>
          <p:nvSpPr>
            <p:cNvPr id="4" name="TextBox 3">
              <a:extLst>
                <a:ext uri="{FF2B5EF4-FFF2-40B4-BE49-F238E27FC236}">
                  <a16:creationId xmlns:a16="http://schemas.microsoft.com/office/drawing/2014/main" id="{DAA178C2-DEBA-F949-8244-EFC4CCE5F922}"/>
                </a:ext>
              </a:extLst>
            </p:cNvPr>
            <p:cNvSpPr txBox="1"/>
            <p:nvPr/>
          </p:nvSpPr>
          <p:spPr>
            <a:xfrm>
              <a:off x="4946073" y="6501571"/>
              <a:ext cx="4197927" cy="461665"/>
            </a:xfrm>
            <a:prstGeom prst="rect">
              <a:avLst/>
            </a:prstGeom>
            <a:solidFill>
              <a:schemeClr val="bg2"/>
            </a:solidFill>
          </p:spPr>
          <p:txBody>
            <a:bodyPr wrap="square" rtlCol="0">
              <a:spAutoFit/>
            </a:bodyPr>
            <a:lstStyle/>
            <a:p>
              <a:r>
                <a:rPr lang="en-US" sz="1200" dirty="0"/>
                <a:t>PLS component loadings for UFP model</a:t>
              </a:r>
            </a:p>
            <a:p>
              <a:endParaRPr lang="en-US" sz="1200" dirty="0"/>
            </a:p>
          </p:txBody>
        </p:sp>
      </p:grpSp>
    </p:spTree>
    <p:extLst>
      <p:ext uri="{BB962C8B-B14F-4D97-AF65-F5344CB8AC3E}">
        <p14:creationId xmlns:p14="http://schemas.microsoft.com/office/powerpoint/2010/main" val="869916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3C7F47-8DFB-884C-94F4-FA4EFCE24FD1}"/>
              </a:ext>
            </a:extLst>
          </p:cNvPr>
          <p:cNvSpPr>
            <a:spLocks noGrp="1"/>
          </p:cNvSpPr>
          <p:nvPr>
            <p:ph type="body" sz="quarter" idx="11"/>
          </p:nvPr>
        </p:nvSpPr>
        <p:spPr>
          <a:xfrm>
            <a:off x="573692" y="3069313"/>
            <a:ext cx="2774234" cy="3417175"/>
          </a:xfrm>
          <a:solidFill>
            <a:schemeClr val="bg2"/>
          </a:solidFill>
        </p:spPr>
        <p:txBody>
          <a:bodyPr/>
          <a:lstStyle/>
          <a:p>
            <a:r>
              <a:rPr lang="en-US" sz="2000" dirty="0"/>
              <a:t>A large degree of exposure variation </a:t>
            </a:r>
          </a:p>
          <a:p>
            <a:r>
              <a:rPr lang="en-US" sz="2000" dirty="0">
                <a:solidFill>
                  <a:schemeClr val="tx1"/>
                </a:solidFill>
              </a:rPr>
              <a:t>Low levels</a:t>
            </a:r>
          </a:p>
          <a:p>
            <a:pPr lvl="1"/>
            <a:r>
              <a:rPr lang="en-US" sz="1600" dirty="0">
                <a:solidFill>
                  <a:schemeClr val="tx1"/>
                </a:solidFill>
              </a:rPr>
              <a:t>Seattle’s air</a:t>
            </a:r>
          </a:p>
          <a:p>
            <a:pPr lvl="1"/>
            <a:r>
              <a:rPr lang="en-US" sz="1600" dirty="0">
                <a:solidFill>
                  <a:schemeClr val="tx1"/>
                </a:solidFill>
              </a:rPr>
              <a:t>Similar to rural/suburban locations</a:t>
            </a:r>
          </a:p>
          <a:p>
            <a:pPr lvl="1"/>
            <a:r>
              <a:rPr lang="en-US" sz="1600" dirty="0">
                <a:solidFill>
                  <a:schemeClr val="tx1"/>
                </a:solidFill>
              </a:rPr>
              <a:t>Wider geographic area &amp; sampling times</a:t>
            </a:r>
          </a:p>
          <a:p>
            <a:pPr marL="0" indent="0">
              <a:buNone/>
            </a:pPr>
            <a:endParaRPr lang="en-US" sz="2000" dirty="0">
              <a:solidFill>
                <a:schemeClr val="tx1"/>
              </a:solidFill>
            </a:endParaRPr>
          </a:p>
        </p:txBody>
      </p:sp>
      <p:sp>
        <p:nvSpPr>
          <p:cNvPr id="3" name="Title 2">
            <a:extLst>
              <a:ext uri="{FF2B5EF4-FFF2-40B4-BE49-F238E27FC236}">
                <a16:creationId xmlns:a16="http://schemas.microsoft.com/office/drawing/2014/main" id="{CC9C96B4-30EB-5D43-8D07-4FB05F4E34D9}"/>
              </a:ext>
            </a:extLst>
          </p:cNvPr>
          <p:cNvSpPr>
            <a:spLocks noGrp="1"/>
          </p:cNvSpPr>
          <p:nvPr>
            <p:ph type="title"/>
          </p:nvPr>
        </p:nvSpPr>
        <p:spPr>
          <a:xfrm>
            <a:off x="671756" y="371511"/>
            <a:ext cx="8310012" cy="991998"/>
          </a:xfrm>
        </p:spPr>
        <p:txBody>
          <a:bodyPr/>
          <a:lstStyle/>
          <a:p>
            <a:r>
              <a:rPr lang="en-US" dirty="0"/>
              <a:t>Exposure Predictions for the ACT Cohort </a:t>
            </a:r>
          </a:p>
        </p:txBody>
      </p:sp>
      <p:graphicFrame>
        <p:nvGraphicFramePr>
          <p:cNvPr id="4" name="Table 3">
            <a:extLst>
              <a:ext uri="{FF2B5EF4-FFF2-40B4-BE49-F238E27FC236}">
                <a16:creationId xmlns:a16="http://schemas.microsoft.com/office/drawing/2014/main" id="{AE6446BD-2221-1040-85D6-98A815AA2F7A}"/>
              </a:ext>
            </a:extLst>
          </p:cNvPr>
          <p:cNvGraphicFramePr>
            <a:graphicFrameLocks noGrp="1"/>
          </p:cNvGraphicFramePr>
          <p:nvPr/>
        </p:nvGraphicFramePr>
        <p:xfrm>
          <a:off x="246448" y="1715693"/>
          <a:ext cx="3128112" cy="1001436"/>
        </p:xfrm>
        <a:graphic>
          <a:graphicData uri="http://schemas.openxmlformats.org/drawingml/2006/table">
            <a:tbl>
              <a:tblPr firstRow="1" bandRow="1">
                <a:tableStyleId>{5C22544A-7EE6-4342-B048-85BDC9FD1C3A}</a:tableStyleId>
              </a:tblPr>
              <a:tblGrid>
                <a:gridCol w="1139632">
                  <a:extLst>
                    <a:ext uri="{9D8B030D-6E8A-4147-A177-3AD203B41FA5}">
                      <a16:colId xmlns:a16="http://schemas.microsoft.com/office/drawing/2014/main" val="3407921403"/>
                    </a:ext>
                  </a:extLst>
                </a:gridCol>
                <a:gridCol w="778496">
                  <a:extLst>
                    <a:ext uri="{9D8B030D-6E8A-4147-A177-3AD203B41FA5}">
                      <a16:colId xmlns:a16="http://schemas.microsoft.com/office/drawing/2014/main" val="2543850734"/>
                    </a:ext>
                  </a:extLst>
                </a:gridCol>
                <a:gridCol w="1209984">
                  <a:extLst>
                    <a:ext uri="{9D8B030D-6E8A-4147-A177-3AD203B41FA5}">
                      <a16:colId xmlns:a16="http://schemas.microsoft.com/office/drawing/2014/main" val="1989495900"/>
                    </a:ext>
                  </a:extLst>
                </a:gridCol>
              </a:tblGrid>
              <a:tr h="338333">
                <a:tc>
                  <a:txBody>
                    <a:bodyPr/>
                    <a:lstStyle/>
                    <a:p>
                      <a:r>
                        <a:rPr lang="en-US" sz="1400" dirty="0"/>
                        <a:t>Pollutant</a:t>
                      </a:r>
                    </a:p>
                  </a:txBody>
                  <a:tcPr/>
                </a:tc>
                <a:tc>
                  <a:txBody>
                    <a:bodyPr/>
                    <a:lstStyle/>
                    <a:p>
                      <a:r>
                        <a:rPr lang="en-US" sz="1400" dirty="0"/>
                        <a:t>Median</a:t>
                      </a:r>
                    </a:p>
                  </a:txBody>
                  <a:tcPr/>
                </a:tc>
                <a:tc>
                  <a:txBody>
                    <a:bodyPr/>
                    <a:lstStyle/>
                    <a:p>
                      <a:r>
                        <a:rPr lang="en-US" sz="1400" dirty="0"/>
                        <a:t>Range</a:t>
                      </a:r>
                    </a:p>
                  </a:txBody>
                  <a:tcPr/>
                </a:tc>
                <a:extLst>
                  <a:ext uri="{0D108BD9-81ED-4DB2-BD59-A6C34878D82A}">
                    <a16:rowId xmlns:a16="http://schemas.microsoft.com/office/drawing/2014/main" val="59747214"/>
                  </a:ext>
                </a:extLst>
              </a:tr>
              <a:tr h="358303">
                <a:tc>
                  <a:txBody>
                    <a:bodyPr/>
                    <a:lstStyle/>
                    <a:p>
                      <a:r>
                        <a:rPr lang="en-US" sz="1400" b="1" dirty="0"/>
                        <a:t>UFP (</a:t>
                      </a:r>
                      <a:r>
                        <a:rPr lang="en-US" sz="1400" b="1" dirty="0" err="1"/>
                        <a:t>pt</a:t>
                      </a:r>
                      <a:r>
                        <a:rPr lang="en-US" sz="1400" b="1" dirty="0"/>
                        <a:t>/cm</a:t>
                      </a:r>
                      <a:r>
                        <a:rPr lang="en-US" sz="1400" b="1" baseline="30000" dirty="0"/>
                        <a:t>3</a:t>
                      </a:r>
                      <a:r>
                        <a:rPr lang="en-US" sz="1400" b="1" dirty="0"/>
                        <a:t>)</a:t>
                      </a:r>
                    </a:p>
                  </a:txBody>
                  <a:tcPr/>
                </a:tc>
                <a:tc>
                  <a:txBody>
                    <a:bodyPr/>
                    <a:lstStyle/>
                    <a:p>
                      <a:r>
                        <a:rPr lang="en-US" sz="1400" b="1" dirty="0"/>
                        <a:t>6,782</a:t>
                      </a:r>
                    </a:p>
                  </a:txBody>
                  <a:tcPr/>
                </a:tc>
                <a:tc>
                  <a:txBody>
                    <a:bodyPr/>
                    <a:lstStyle/>
                    <a:p>
                      <a:r>
                        <a:rPr lang="en-US" sz="1400" b="1" dirty="0"/>
                        <a:t>2,491-15,682</a:t>
                      </a:r>
                    </a:p>
                  </a:txBody>
                  <a:tcPr/>
                </a:tc>
                <a:extLst>
                  <a:ext uri="{0D108BD9-81ED-4DB2-BD59-A6C34878D82A}">
                    <a16:rowId xmlns:a16="http://schemas.microsoft.com/office/drawing/2014/main" val="4274196845"/>
                  </a:ext>
                </a:extLst>
              </a:tr>
              <a:tr h="295363">
                <a:tc>
                  <a:txBody>
                    <a:bodyPr/>
                    <a:lstStyle/>
                    <a:p>
                      <a:r>
                        <a:rPr lang="en-US" sz="1400" b="1" dirty="0"/>
                        <a:t>BC (ng/m</a:t>
                      </a:r>
                      <a:r>
                        <a:rPr lang="en-US" sz="1400" b="1" baseline="30000" dirty="0"/>
                        <a:t>3</a:t>
                      </a:r>
                      <a:r>
                        <a:rPr lang="en-US" sz="1400" b="1" dirty="0"/>
                        <a:t>)</a:t>
                      </a:r>
                    </a:p>
                  </a:txBody>
                  <a:tcPr/>
                </a:tc>
                <a:tc>
                  <a:txBody>
                    <a:bodyPr/>
                    <a:lstStyle/>
                    <a:p>
                      <a:r>
                        <a:rPr lang="en-US" sz="1400" b="1" dirty="0"/>
                        <a:t>525</a:t>
                      </a:r>
                    </a:p>
                  </a:txBody>
                  <a:tcPr/>
                </a:tc>
                <a:tc>
                  <a:txBody>
                    <a:bodyPr/>
                    <a:lstStyle/>
                    <a:p>
                      <a:r>
                        <a:rPr lang="en-US" sz="1400" b="1" dirty="0"/>
                        <a:t>232-1,130</a:t>
                      </a:r>
                    </a:p>
                  </a:txBody>
                  <a:tcPr/>
                </a:tc>
                <a:extLst>
                  <a:ext uri="{0D108BD9-81ED-4DB2-BD59-A6C34878D82A}">
                    <a16:rowId xmlns:a16="http://schemas.microsoft.com/office/drawing/2014/main" val="3884188725"/>
                  </a:ext>
                </a:extLst>
              </a:tr>
            </a:tbl>
          </a:graphicData>
        </a:graphic>
      </p:graphicFrame>
      <p:grpSp>
        <p:nvGrpSpPr>
          <p:cNvPr id="9" name="Group 8">
            <a:extLst>
              <a:ext uri="{FF2B5EF4-FFF2-40B4-BE49-F238E27FC236}">
                <a16:creationId xmlns:a16="http://schemas.microsoft.com/office/drawing/2014/main" id="{5BC7F1F5-6BF7-CE41-A02F-1EC80D9ED665}"/>
              </a:ext>
            </a:extLst>
          </p:cNvPr>
          <p:cNvGrpSpPr/>
          <p:nvPr/>
        </p:nvGrpSpPr>
        <p:grpSpPr>
          <a:xfrm>
            <a:off x="3359405" y="1715693"/>
            <a:ext cx="5811809" cy="5158073"/>
            <a:chOff x="3320216" y="1715693"/>
            <a:chExt cx="5811809" cy="5158073"/>
          </a:xfrm>
        </p:grpSpPr>
        <p:sp>
          <p:nvSpPr>
            <p:cNvPr id="24" name="TextBox 23">
              <a:extLst>
                <a:ext uri="{FF2B5EF4-FFF2-40B4-BE49-F238E27FC236}">
                  <a16:creationId xmlns:a16="http://schemas.microsoft.com/office/drawing/2014/main" id="{ADDD50A8-0A67-CB45-9EB7-E4ACB2604CD1}"/>
                </a:ext>
              </a:extLst>
            </p:cNvPr>
            <p:cNvSpPr txBox="1"/>
            <p:nvPr/>
          </p:nvSpPr>
          <p:spPr>
            <a:xfrm>
              <a:off x="3657600" y="6412101"/>
              <a:ext cx="5474425" cy="461665"/>
            </a:xfrm>
            <a:prstGeom prst="rect">
              <a:avLst/>
            </a:prstGeom>
            <a:solidFill>
              <a:schemeClr val="bg2"/>
            </a:solidFill>
          </p:spPr>
          <p:txBody>
            <a:bodyPr wrap="square" rtlCol="0">
              <a:spAutoFit/>
            </a:bodyPr>
            <a:lstStyle/>
            <a:p>
              <a:r>
                <a:rPr lang="en-US" sz="1200" dirty="0"/>
                <a:t>Estimated mean/median UFP and BC concentrations from other studies. Gray dots and vertical lines are the median and range.</a:t>
              </a:r>
            </a:p>
          </p:txBody>
        </p:sp>
        <p:pic>
          <p:nvPicPr>
            <p:cNvPr id="8" name="Picture 7" descr="A picture containing scatter chart&#10;&#10;Description automatically generated">
              <a:extLst>
                <a:ext uri="{FF2B5EF4-FFF2-40B4-BE49-F238E27FC236}">
                  <a16:creationId xmlns:a16="http://schemas.microsoft.com/office/drawing/2014/main" id="{36CAF891-0B4B-5740-AFD4-BA142E0CD2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20216" y="1715693"/>
              <a:ext cx="5784100" cy="4705553"/>
            </a:xfrm>
            <a:prstGeom prst="rect">
              <a:avLst/>
            </a:prstGeom>
          </p:spPr>
        </p:pic>
      </p:grpSp>
    </p:spTree>
    <p:extLst>
      <p:ext uri="{BB962C8B-B14F-4D97-AF65-F5344CB8AC3E}">
        <p14:creationId xmlns:p14="http://schemas.microsoft.com/office/powerpoint/2010/main" val="3661828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62160-7192-C24D-AC30-452A752264C9}"/>
              </a:ext>
            </a:extLst>
          </p:cNvPr>
          <p:cNvSpPr>
            <a:spLocks noGrp="1"/>
          </p:cNvSpPr>
          <p:nvPr>
            <p:ph type="body" sz="quarter" idx="11"/>
          </p:nvPr>
        </p:nvSpPr>
        <p:spPr>
          <a:xfrm>
            <a:off x="659305" y="1736725"/>
            <a:ext cx="8196210" cy="3521075"/>
          </a:xfrm>
        </p:spPr>
        <p:txBody>
          <a:bodyPr/>
          <a:lstStyle/>
          <a:p>
            <a:r>
              <a:rPr lang="en-US" dirty="0"/>
              <a:t>Mobile monitoring stop averages may be noisy (27 two-min samples/site)</a:t>
            </a:r>
          </a:p>
          <a:p>
            <a:pPr lvl="1"/>
            <a:r>
              <a:rPr lang="en-US" dirty="0"/>
              <a:t>≤20% error</a:t>
            </a:r>
          </a:p>
          <a:p>
            <a:r>
              <a:rPr lang="en-US" dirty="0"/>
              <a:t>Regression approach for estimating annual averages assumes that sites have similar temporal trends</a:t>
            </a:r>
          </a:p>
          <a:p>
            <a:r>
              <a:rPr lang="en-US" dirty="0"/>
              <a:t>Limited built environment covariates that may impact dispersion (e.g., street width)</a:t>
            </a:r>
          </a:p>
          <a:p>
            <a:pPr lvl="1"/>
            <a:r>
              <a:rPr lang="en-US" dirty="0"/>
              <a:t>But does include correlated covariates (e.g., population)</a:t>
            </a:r>
          </a:p>
          <a:p>
            <a:pPr marL="0" indent="0">
              <a:buNone/>
            </a:pPr>
            <a:endParaRPr lang="en-US" dirty="0"/>
          </a:p>
          <a:p>
            <a:endParaRPr lang="en-US" dirty="0"/>
          </a:p>
        </p:txBody>
      </p:sp>
      <p:sp>
        <p:nvSpPr>
          <p:cNvPr id="3" name="Title 2">
            <a:extLst>
              <a:ext uri="{FF2B5EF4-FFF2-40B4-BE49-F238E27FC236}">
                <a16:creationId xmlns:a16="http://schemas.microsoft.com/office/drawing/2014/main" id="{F8B04056-3657-1B4B-B6C5-C85A33E02090}"/>
              </a:ext>
            </a:extLst>
          </p:cNvPr>
          <p:cNvSpPr>
            <a:spLocks noGrp="1"/>
          </p:cNvSpPr>
          <p:nvPr>
            <p:ph type="title"/>
          </p:nvPr>
        </p:nvSpPr>
        <p:spPr/>
        <p:txBody>
          <a:bodyPr/>
          <a:lstStyle/>
          <a:p>
            <a:r>
              <a:rPr lang="en-US" dirty="0"/>
              <a:t>Limitations</a:t>
            </a:r>
          </a:p>
        </p:txBody>
      </p:sp>
    </p:spTree>
    <p:extLst>
      <p:ext uri="{BB962C8B-B14F-4D97-AF65-F5344CB8AC3E}">
        <p14:creationId xmlns:p14="http://schemas.microsoft.com/office/powerpoint/2010/main" val="1850724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9E949F-8D98-0248-9C8A-5C9ACE8DFF39}"/>
              </a:ext>
            </a:extLst>
          </p:cNvPr>
          <p:cNvSpPr>
            <a:spLocks noGrp="1"/>
          </p:cNvSpPr>
          <p:nvPr>
            <p:ph type="body" sz="quarter" idx="11"/>
          </p:nvPr>
        </p:nvSpPr>
        <p:spPr>
          <a:xfrm>
            <a:off x="304801" y="1976607"/>
            <a:ext cx="2926080" cy="4257938"/>
          </a:xfrm>
          <a:solidFill>
            <a:schemeClr val="bg2"/>
          </a:solidFill>
        </p:spPr>
        <p:txBody>
          <a:bodyPr/>
          <a:lstStyle/>
          <a:p>
            <a:r>
              <a:rPr lang="en-US" dirty="0"/>
              <a:t>Higher R</a:t>
            </a:r>
            <a:r>
              <a:rPr lang="en-US" baseline="30000" dirty="0"/>
              <a:t>2 </a:t>
            </a:r>
            <a:r>
              <a:rPr lang="en-US" dirty="0"/>
              <a:t>model performance than similar studies</a:t>
            </a:r>
          </a:p>
          <a:p>
            <a:endParaRPr lang="en-US" dirty="0"/>
          </a:p>
          <a:p>
            <a:r>
              <a:rPr lang="en-US" dirty="0"/>
              <a:t>Similar for BC</a:t>
            </a:r>
          </a:p>
        </p:txBody>
      </p:sp>
      <p:sp>
        <p:nvSpPr>
          <p:cNvPr id="3" name="Title 2">
            <a:extLst>
              <a:ext uri="{FF2B5EF4-FFF2-40B4-BE49-F238E27FC236}">
                <a16:creationId xmlns:a16="http://schemas.microsoft.com/office/drawing/2014/main" id="{01CA1A8C-DA17-1C4C-9420-E5618ABE0E83}"/>
              </a:ext>
            </a:extLst>
          </p:cNvPr>
          <p:cNvSpPr>
            <a:spLocks noGrp="1"/>
          </p:cNvSpPr>
          <p:nvPr>
            <p:ph type="title"/>
          </p:nvPr>
        </p:nvSpPr>
        <p:spPr/>
        <p:txBody>
          <a:bodyPr/>
          <a:lstStyle/>
          <a:p>
            <a:r>
              <a:rPr lang="en-US" dirty="0"/>
              <a:t>Model Performances</a:t>
            </a:r>
          </a:p>
        </p:txBody>
      </p:sp>
      <p:grpSp>
        <p:nvGrpSpPr>
          <p:cNvPr id="9" name="Group 8">
            <a:extLst>
              <a:ext uri="{FF2B5EF4-FFF2-40B4-BE49-F238E27FC236}">
                <a16:creationId xmlns:a16="http://schemas.microsoft.com/office/drawing/2014/main" id="{5A747FD0-69E0-DF44-B0A5-DF5897279473}"/>
              </a:ext>
            </a:extLst>
          </p:cNvPr>
          <p:cNvGrpSpPr/>
          <p:nvPr/>
        </p:nvGrpSpPr>
        <p:grpSpPr>
          <a:xfrm>
            <a:off x="3230881" y="1913146"/>
            <a:ext cx="5896790" cy="5058514"/>
            <a:chOff x="3230881" y="1754650"/>
            <a:chExt cx="5896790" cy="5058514"/>
          </a:xfrm>
        </p:grpSpPr>
        <p:pic>
          <p:nvPicPr>
            <p:cNvPr id="8" name="Picture 7" descr="A picture containing table&#10;&#10;Description automatically generated">
              <a:extLst>
                <a:ext uri="{FF2B5EF4-FFF2-40B4-BE49-F238E27FC236}">
                  <a16:creationId xmlns:a16="http://schemas.microsoft.com/office/drawing/2014/main" id="{11AC7812-36F0-A648-8CFF-555ECD38BD1E}"/>
                </a:ext>
              </a:extLst>
            </p:cNvPr>
            <p:cNvPicPr>
              <a:picLocks noChangeAspect="1"/>
            </p:cNvPicPr>
            <p:nvPr/>
          </p:nvPicPr>
          <p:blipFill>
            <a:blip r:embed="rId3"/>
            <a:stretch>
              <a:fillRect/>
            </a:stretch>
          </p:blipFill>
          <p:spPr>
            <a:xfrm>
              <a:off x="3230881" y="1754650"/>
              <a:ext cx="5896790" cy="4087970"/>
            </a:xfrm>
            <a:prstGeom prst="rect">
              <a:avLst/>
            </a:prstGeom>
          </p:spPr>
        </p:pic>
        <p:grpSp>
          <p:nvGrpSpPr>
            <p:cNvPr id="7" name="Group 6">
              <a:extLst>
                <a:ext uri="{FF2B5EF4-FFF2-40B4-BE49-F238E27FC236}">
                  <a16:creationId xmlns:a16="http://schemas.microsoft.com/office/drawing/2014/main" id="{B3674AAF-CC20-774A-ABEA-DD7C1B92DC7E}"/>
                </a:ext>
              </a:extLst>
            </p:cNvPr>
            <p:cNvGrpSpPr/>
            <p:nvPr/>
          </p:nvGrpSpPr>
          <p:grpSpPr>
            <a:xfrm>
              <a:off x="3347844" y="2328671"/>
              <a:ext cx="5779827" cy="4484493"/>
              <a:chOff x="3347844" y="2348549"/>
              <a:chExt cx="5779827" cy="4484493"/>
            </a:xfrm>
          </p:grpSpPr>
          <p:sp>
            <p:nvSpPr>
              <p:cNvPr id="5" name="TextBox 4">
                <a:extLst>
                  <a:ext uri="{FF2B5EF4-FFF2-40B4-BE49-F238E27FC236}">
                    <a16:creationId xmlns:a16="http://schemas.microsoft.com/office/drawing/2014/main" id="{0B816D68-E5DE-2742-92E2-886B7317C6B0}"/>
                  </a:ext>
                </a:extLst>
              </p:cNvPr>
              <p:cNvSpPr txBox="1"/>
              <p:nvPr/>
            </p:nvSpPr>
            <p:spPr>
              <a:xfrm>
                <a:off x="3347844" y="5817379"/>
                <a:ext cx="5779827" cy="1015663"/>
              </a:xfrm>
              <a:prstGeom prst="rect">
                <a:avLst/>
              </a:prstGeom>
              <a:solidFill>
                <a:schemeClr val="bg2"/>
              </a:solidFill>
            </p:spPr>
            <p:txBody>
              <a:bodyPr wrap="square" rtlCol="0">
                <a:spAutoFit/>
              </a:bodyPr>
              <a:lstStyle/>
              <a:p>
                <a:r>
                  <a:rPr lang="en-US" sz="1200" dirty="0"/>
                  <a:t>Model performance from other UFP studies. </a:t>
                </a:r>
                <a:r>
                  <a:rPr lang="en-US" sz="1200" dirty="0">
                    <a:solidFill>
                      <a:schemeClr val="accent4">
                        <a:lumMod val="50000"/>
                      </a:schemeClr>
                    </a:solidFill>
                  </a:rPr>
                  <a:t>Gray dot and vertical line are the median and range;</a:t>
                </a:r>
                <a:r>
                  <a:rPr lang="en-US" sz="1200" dirty="0"/>
                  <a:t> </a:t>
                </a:r>
                <a:r>
                  <a:rPr lang="en-US" sz="1200" dirty="0">
                    <a:solidFill>
                      <a:srgbClr val="00C0D6"/>
                    </a:solidFill>
                  </a:rPr>
                  <a:t>this study is in blue;</a:t>
                </a:r>
                <a:r>
                  <a:rPr lang="en-US" sz="1200" dirty="0"/>
                  <a:t> </a:t>
                </a:r>
                <a:r>
                  <a:rPr lang="en-US" sz="1200" dirty="0">
                    <a:solidFill>
                      <a:srgbClr val="FF0000"/>
                    </a:solidFill>
                  </a:rPr>
                  <a:t>other studies are in red. </a:t>
                </a:r>
              </a:p>
              <a:p>
                <a:endParaRPr lang="en-US" sz="1200" dirty="0">
                  <a:solidFill>
                    <a:srgbClr val="FF0000"/>
                  </a:solidFill>
                </a:endParaRPr>
              </a:p>
              <a:p>
                <a:endParaRPr lang="en-US" sz="1200" dirty="0">
                  <a:solidFill>
                    <a:srgbClr val="FF0000"/>
                  </a:solidFill>
                </a:endParaRPr>
              </a:p>
              <a:p>
                <a:endParaRPr lang="en-US" sz="1200" dirty="0"/>
              </a:p>
            </p:txBody>
          </p:sp>
          <p:sp>
            <p:nvSpPr>
              <p:cNvPr id="6" name="Rectangle 5">
                <a:extLst>
                  <a:ext uri="{FF2B5EF4-FFF2-40B4-BE49-F238E27FC236}">
                    <a16:creationId xmlns:a16="http://schemas.microsoft.com/office/drawing/2014/main" id="{49F05C84-F83C-DE4D-83B3-C15CF647B2A7}"/>
                  </a:ext>
                </a:extLst>
              </p:cNvPr>
              <p:cNvSpPr/>
              <p:nvPr/>
            </p:nvSpPr>
            <p:spPr>
              <a:xfrm>
                <a:off x="7416801" y="2348549"/>
                <a:ext cx="1141984" cy="34281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35480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6"/>
          <p:cNvSpPr/>
          <p:nvPr/>
        </p:nvSpPr>
        <p:spPr>
          <a:xfrm>
            <a:off x="7086600" y="5757863"/>
            <a:ext cx="2057400" cy="111442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6"/>
          <p:cNvSpPr txBox="1">
            <a:spLocks noGrp="1"/>
          </p:cNvSpPr>
          <p:nvPr>
            <p:ph type="body" idx="1"/>
          </p:nvPr>
        </p:nvSpPr>
        <p:spPr>
          <a:xfrm>
            <a:off x="659299" y="1509649"/>
            <a:ext cx="5436185" cy="5111867"/>
          </a:xfrm>
          <a:prstGeom prst="rect">
            <a:avLst/>
          </a:prstGeom>
          <a:noFill/>
          <a:ln>
            <a:noFill/>
          </a:ln>
        </p:spPr>
        <p:txBody>
          <a:bodyPr spcFirstLastPara="1" wrap="square" lIns="91425" tIns="45700" rIns="91425" bIns="45700" anchor="t" anchorCtr="0">
            <a:noAutofit/>
          </a:bodyPr>
          <a:lstStyle/>
          <a:p>
            <a:pPr marL="584200" indent="-342900">
              <a:spcBef>
                <a:spcPts val="0"/>
              </a:spcBef>
              <a:buSzPts val="1600"/>
            </a:pPr>
            <a:r>
              <a:rPr lang="en-US" dirty="0">
                <a:solidFill>
                  <a:schemeClr val="dk1"/>
                </a:solidFill>
              </a:rPr>
              <a:t>Collect repeated short-term samples used to estimate long-term averages</a:t>
            </a:r>
          </a:p>
          <a:p>
            <a:pPr lvl="1"/>
            <a:r>
              <a:rPr lang="en-US" dirty="0"/>
              <a:t>Time- and cost- efficient </a:t>
            </a:r>
          </a:p>
          <a:p>
            <a:pPr lvl="2"/>
            <a:r>
              <a:rPr lang="en-US" sz="1600" dirty="0">
                <a:solidFill>
                  <a:schemeClr val="tx1"/>
                </a:solidFill>
              </a:rPr>
              <a:t>Site sampling duration can be very short</a:t>
            </a:r>
          </a:p>
          <a:p>
            <a:pPr lvl="2"/>
            <a:r>
              <a:rPr lang="en-US" sz="1600" dirty="0"/>
              <a:t>Increased spatial coverage</a:t>
            </a:r>
          </a:p>
          <a:p>
            <a:pPr lvl="2"/>
            <a:r>
              <a:rPr lang="en-US" sz="1600" dirty="0"/>
              <a:t>One platform  </a:t>
            </a:r>
          </a:p>
          <a:p>
            <a:pPr lvl="1"/>
            <a:r>
              <a:rPr lang="en-US" dirty="0"/>
              <a:t>Convenience sampling </a:t>
            </a:r>
          </a:p>
          <a:p>
            <a:pPr lvl="2"/>
            <a:r>
              <a:rPr lang="en-US" sz="1600" dirty="0"/>
              <a:t>Short time periods (e.g., Mon-Fri)</a:t>
            </a:r>
          </a:p>
          <a:p>
            <a:pPr lvl="2"/>
            <a:r>
              <a:rPr lang="en-US" sz="1600" dirty="0"/>
              <a:t>Non-residential areas (e.g., highways, industry)</a:t>
            </a:r>
          </a:p>
          <a:p>
            <a:pPr lvl="2"/>
            <a:r>
              <a:rPr lang="en-US" sz="1600" dirty="0"/>
              <a:t>Mobile, on-road samples (vs. stationary samples near residences)</a:t>
            </a:r>
          </a:p>
        </p:txBody>
      </p:sp>
      <p:sp>
        <p:nvSpPr>
          <p:cNvPr id="99" name="Google Shape;99;p6"/>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3000"/>
              <a:buFont typeface="Encode Sans Condensed Thin"/>
              <a:buNone/>
            </a:pPr>
            <a:r>
              <a:rPr lang="en-US"/>
              <a:t>Mobile Monitoring</a:t>
            </a:r>
            <a:endParaRPr/>
          </a:p>
        </p:txBody>
      </p:sp>
      <p:grpSp>
        <p:nvGrpSpPr>
          <p:cNvPr id="100" name="Google Shape;100;p6"/>
          <p:cNvGrpSpPr/>
          <p:nvPr/>
        </p:nvGrpSpPr>
        <p:grpSpPr>
          <a:xfrm>
            <a:off x="6095485" y="241303"/>
            <a:ext cx="3096236" cy="6570157"/>
            <a:chOff x="5957824" y="483959"/>
            <a:chExt cx="3096236" cy="6570157"/>
          </a:xfrm>
        </p:grpSpPr>
        <p:pic>
          <p:nvPicPr>
            <p:cNvPr id="101" name="Google Shape;101;p6" descr="A car parked on the side of a building &#10; &#10;Description automatically generated"/>
            <p:cNvPicPr preferRelativeResize="0">
              <a:picLocks noChangeAspect="1"/>
            </p:cNvPicPr>
            <p:nvPr/>
          </p:nvPicPr>
          <p:blipFill rotWithShape="1">
            <a:blip r:embed="rId3">
              <a:alphaModFix/>
            </a:blip>
            <a:srcRect/>
            <a:stretch/>
          </p:blipFill>
          <p:spPr>
            <a:xfrm>
              <a:off x="5957824" y="4537441"/>
              <a:ext cx="3010657" cy="1588601"/>
            </a:xfrm>
            <a:prstGeom prst="rect">
              <a:avLst/>
            </a:prstGeom>
            <a:noFill/>
            <a:ln w="9525" cap="flat" cmpd="sng">
              <a:solidFill>
                <a:schemeClr val="accent5"/>
              </a:solidFill>
              <a:prstDash val="solid"/>
              <a:round/>
              <a:headEnd type="none" w="sm" len="sm"/>
              <a:tailEnd type="none" w="sm" len="sm"/>
            </a:ln>
          </p:spPr>
        </p:pic>
        <p:pic>
          <p:nvPicPr>
            <p:cNvPr id="102" name="Google Shape;102;p6" descr="A picture containing indoor &#10; &#10;Description automatically generated"/>
            <p:cNvPicPr preferRelativeResize="0"/>
            <p:nvPr/>
          </p:nvPicPr>
          <p:blipFill rotWithShape="1">
            <a:blip r:embed="rId4">
              <a:alphaModFix/>
            </a:blip>
            <a:srcRect/>
            <a:stretch/>
          </p:blipFill>
          <p:spPr>
            <a:xfrm rot="5400000">
              <a:off x="6965844" y="541690"/>
              <a:ext cx="2023590" cy="1908128"/>
            </a:xfrm>
            <a:prstGeom prst="rect">
              <a:avLst/>
            </a:prstGeom>
            <a:noFill/>
            <a:ln w="9525" cap="flat" cmpd="sng">
              <a:solidFill>
                <a:schemeClr val="accent5"/>
              </a:solidFill>
              <a:prstDash val="solid"/>
              <a:round/>
              <a:headEnd type="none" w="sm" len="sm"/>
              <a:tailEnd type="none" w="sm" len="sm"/>
            </a:ln>
          </p:spPr>
        </p:pic>
        <p:sp>
          <p:nvSpPr>
            <p:cNvPr id="103" name="Google Shape;103;p6"/>
            <p:cNvSpPr txBox="1"/>
            <p:nvPr/>
          </p:nvSpPr>
          <p:spPr>
            <a:xfrm>
              <a:off x="5957824" y="6223160"/>
              <a:ext cx="3096236" cy="830956"/>
            </a:xfrm>
            <a:prstGeom prst="rect">
              <a:avLst/>
            </a:prstGeom>
            <a:noFill/>
            <a:ln>
              <a:noFill/>
            </a:ln>
          </p:spPr>
          <p:txBody>
            <a:bodyPr spcFirstLastPara="1" wrap="square" lIns="91425" tIns="45700" rIns="91425" bIns="45700" anchor="t" anchorCtr="0">
              <a:spAutoFit/>
            </a:bodyPr>
            <a:lstStyle/>
            <a:p>
              <a:r>
                <a:rPr lang="en-US" sz="1200" b="1" dirty="0">
                  <a:solidFill>
                    <a:schemeClr val="dk1"/>
                  </a:solidFill>
                  <a:latin typeface="Calibri"/>
                  <a:ea typeface="Calibri"/>
                  <a:cs typeface="Calibri"/>
                  <a:sym typeface="Calibri"/>
                </a:rPr>
                <a:t>Top to bottom</a:t>
              </a:r>
              <a:r>
                <a:rPr lang="en-US" sz="1200" dirty="0">
                  <a:solidFill>
                    <a:schemeClr val="dk1"/>
                  </a:solidFill>
                  <a:latin typeface="Calibri"/>
                  <a:ea typeface="Calibri"/>
                  <a:cs typeface="Calibri"/>
                  <a:sym typeface="Calibri"/>
                </a:rPr>
                <a:t>: 1) Instrumentation in the mobile monitoring vehicle. </a:t>
              </a:r>
              <a:r>
                <a:rPr lang="en-US" sz="1200" dirty="0">
                  <a:solidFill>
                    <a:schemeClr val="dk1"/>
                  </a:solidFill>
                  <a:ea typeface="Calibri"/>
                  <a:cs typeface="Calibri"/>
                  <a:sym typeface="Calibri"/>
                </a:rPr>
                <a:t>2) Sampling inlet on vehicle rooftop. Photograph by Sarah Fish, </a:t>
              </a:r>
              <a:r>
                <a:rPr lang="en-US" sz="1200" dirty="0" err="1">
                  <a:solidFill>
                    <a:schemeClr val="dk1"/>
                  </a:solidFill>
                  <a:ea typeface="Calibri"/>
                  <a:cs typeface="Calibri"/>
                  <a:sym typeface="Calibri"/>
                </a:rPr>
                <a:t>fischs@uw.edu</a:t>
              </a:r>
              <a:r>
                <a:rPr lang="en-US" sz="1200" dirty="0">
                  <a:solidFill>
                    <a:schemeClr val="dk1"/>
                  </a:solidFill>
                  <a:ea typeface="Calibri"/>
                  <a:cs typeface="Calibri"/>
                  <a:sym typeface="Calibri"/>
                </a:rPr>
                <a:t>.</a:t>
              </a:r>
              <a:r>
                <a:rPr lang="en-US" sz="1200" dirty="0">
                  <a:solidFill>
                    <a:schemeClr val="dk1"/>
                  </a:solidFill>
                  <a:latin typeface="Calibri"/>
                  <a:ea typeface="Calibri"/>
                  <a:cs typeface="Calibri"/>
                  <a:sym typeface="Calibri"/>
                </a:rPr>
                <a:t> 3) Mobile monitoring vehicle. </a:t>
              </a:r>
              <a:endParaRPr dirty="0"/>
            </a:p>
          </p:txBody>
        </p:sp>
        <p:pic>
          <p:nvPicPr>
            <p:cNvPr id="104" name="Google Shape;104;p6" descr="A blue and white plate&#10;&#10;Description automatically generated"/>
            <p:cNvPicPr preferRelativeResize="0"/>
            <p:nvPr/>
          </p:nvPicPr>
          <p:blipFill rotWithShape="1">
            <a:blip r:embed="rId5">
              <a:alphaModFix/>
            </a:blip>
            <a:srcRect/>
            <a:stretch/>
          </p:blipFill>
          <p:spPr>
            <a:xfrm>
              <a:off x="5957825" y="2568377"/>
              <a:ext cx="3010656" cy="1871946"/>
            </a:xfrm>
            <a:prstGeom prst="rect">
              <a:avLst/>
            </a:prstGeom>
            <a:noFill/>
            <a:ln w="9525" cap="flat" cmpd="sng">
              <a:solidFill>
                <a:schemeClr val="accent5"/>
              </a:solidFill>
              <a:prstDash val="solid"/>
              <a:round/>
              <a:headEnd type="none" w="sm" len="sm"/>
              <a:tailEnd type="none" w="sm" len="sm"/>
            </a:ln>
          </p:spPr>
        </p:pic>
      </p:grpSp>
    </p:spTree>
    <p:extLst>
      <p:ext uri="{BB962C8B-B14F-4D97-AF65-F5344CB8AC3E}">
        <p14:creationId xmlns:p14="http://schemas.microsoft.com/office/powerpoint/2010/main" val="3463721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C11855-4DF8-4647-829D-5F9E2D20BB65}"/>
              </a:ext>
            </a:extLst>
          </p:cNvPr>
          <p:cNvSpPr>
            <a:spLocks noGrp="1"/>
          </p:cNvSpPr>
          <p:nvPr>
            <p:ph type="body" sz="quarter" idx="11"/>
          </p:nvPr>
        </p:nvSpPr>
        <p:spPr>
          <a:xfrm>
            <a:off x="659305" y="1587100"/>
            <a:ext cx="8183759" cy="2431359"/>
          </a:xfrm>
        </p:spPr>
        <p:txBody>
          <a:bodyPr/>
          <a:lstStyle/>
          <a:p>
            <a:r>
              <a:rPr lang="en-US" dirty="0"/>
              <a:t>Conducted a mobile monitoring campaign to measure annual-average traffic-related air pollution levels for the ACT cohort</a:t>
            </a:r>
          </a:p>
          <a:p>
            <a:r>
              <a:rPr lang="en-US" dirty="0">
                <a:sym typeface="Wingdings" pitchFamily="2" charset="2"/>
              </a:rPr>
              <a:t>Built UFP and BC prediction models  </a:t>
            </a:r>
          </a:p>
          <a:p>
            <a:r>
              <a:rPr lang="en-US" dirty="0">
                <a:sym typeface="Wingdings" pitchFamily="2" charset="2"/>
              </a:rPr>
              <a:t>Characterized exposure for the ACT cohort and the greater Seattle area  </a:t>
            </a:r>
            <a:endParaRPr lang="en-US" dirty="0"/>
          </a:p>
        </p:txBody>
      </p:sp>
      <p:sp>
        <p:nvSpPr>
          <p:cNvPr id="3" name="Title 2">
            <a:extLst>
              <a:ext uri="{FF2B5EF4-FFF2-40B4-BE49-F238E27FC236}">
                <a16:creationId xmlns:a16="http://schemas.microsoft.com/office/drawing/2014/main" id="{EBCD8DDD-D7C1-3845-AFD8-BC55F2EBE73C}"/>
              </a:ext>
            </a:extLst>
          </p:cNvPr>
          <p:cNvSpPr>
            <a:spLocks noGrp="1"/>
          </p:cNvSpPr>
          <p:nvPr>
            <p:ph type="title"/>
          </p:nvPr>
        </p:nvSpPr>
        <p:spPr/>
        <p:txBody>
          <a:bodyPr/>
          <a:lstStyle/>
          <a:p>
            <a:r>
              <a:rPr lang="en-US" dirty="0"/>
              <a:t>Study Overview</a:t>
            </a:r>
          </a:p>
        </p:txBody>
      </p:sp>
      <p:grpSp>
        <p:nvGrpSpPr>
          <p:cNvPr id="8" name="Group 7">
            <a:extLst>
              <a:ext uri="{FF2B5EF4-FFF2-40B4-BE49-F238E27FC236}">
                <a16:creationId xmlns:a16="http://schemas.microsoft.com/office/drawing/2014/main" id="{C2C2C260-D537-1349-B8DA-675B0DFDCB65}"/>
              </a:ext>
            </a:extLst>
          </p:cNvPr>
          <p:cNvGrpSpPr/>
          <p:nvPr/>
        </p:nvGrpSpPr>
        <p:grpSpPr>
          <a:xfrm>
            <a:off x="2332994" y="4295458"/>
            <a:ext cx="4159248" cy="2542693"/>
            <a:chOff x="1745163" y="4060324"/>
            <a:chExt cx="4159248" cy="2542693"/>
          </a:xfrm>
        </p:grpSpPr>
        <p:pic>
          <p:nvPicPr>
            <p:cNvPr id="5" name="Picture 4" descr="A car parked on the side of a building&#10;&#10;Description automatically generated">
              <a:extLst>
                <a:ext uri="{FF2B5EF4-FFF2-40B4-BE49-F238E27FC236}">
                  <a16:creationId xmlns:a16="http://schemas.microsoft.com/office/drawing/2014/main" id="{2479972B-2011-004C-8D8C-12F2AC0ADB8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857468" y="4060324"/>
              <a:ext cx="4033880" cy="2265694"/>
            </a:xfrm>
            <a:prstGeom prst="rect">
              <a:avLst/>
            </a:prstGeom>
            <a:ln>
              <a:solidFill>
                <a:schemeClr val="accent5"/>
              </a:solidFill>
            </a:ln>
          </p:spPr>
        </p:pic>
        <p:sp>
          <p:nvSpPr>
            <p:cNvPr id="6" name="Rectangle 5">
              <a:extLst>
                <a:ext uri="{FF2B5EF4-FFF2-40B4-BE49-F238E27FC236}">
                  <a16:creationId xmlns:a16="http://schemas.microsoft.com/office/drawing/2014/main" id="{2B8FC4AF-8317-B74A-AA8C-E4F95A3DE557}"/>
                </a:ext>
              </a:extLst>
            </p:cNvPr>
            <p:cNvSpPr/>
            <p:nvPr/>
          </p:nvSpPr>
          <p:spPr>
            <a:xfrm>
              <a:off x="1745163" y="6326018"/>
              <a:ext cx="4159248" cy="276999"/>
            </a:xfrm>
            <a:prstGeom prst="rect">
              <a:avLst/>
            </a:prstGeom>
          </p:spPr>
          <p:txBody>
            <a:bodyPr wrap="square">
              <a:spAutoFit/>
            </a:bodyPr>
            <a:lstStyle/>
            <a:p>
              <a:r>
                <a:rPr lang="en-US" sz="1200" dirty="0"/>
                <a:t>Photograph by Sarah Fish, </a:t>
              </a:r>
              <a:r>
                <a:rPr lang="en-US" sz="1200" dirty="0" err="1"/>
                <a:t>fischs@uw.edu</a:t>
              </a:r>
              <a:r>
                <a:rPr lang="en-US" sz="1200" dirty="0"/>
                <a:t>. </a:t>
              </a:r>
            </a:p>
          </p:txBody>
        </p:sp>
      </p:grpSp>
    </p:spTree>
    <p:extLst>
      <p:ext uri="{BB962C8B-B14F-4D97-AF65-F5344CB8AC3E}">
        <p14:creationId xmlns:p14="http://schemas.microsoft.com/office/powerpoint/2010/main" val="2738047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438C4-E8FF-D447-8912-4AEA11E2B710}"/>
              </a:ext>
            </a:extLst>
          </p:cNvPr>
          <p:cNvSpPr>
            <a:spLocks noGrp="1"/>
          </p:cNvSpPr>
          <p:nvPr>
            <p:ph type="body" sz="quarter" idx="11"/>
          </p:nvPr>
        </p:nvSpPr>
        <p:spPr>
          <a:xfrm>
            <a:off x="659304" y="1502200"/>
            <a:ext cx="5844964" cy="4984289"/>
          </a:xfrm>
        </p:spPr>
        <p:txBody>
          <a:bodyPr/>
          <a:lstStyle/>
          <a:p>
            <a:r>
              <a:rPr lang="en-US" dirty="0"/>
              <a:t>Purpose: Address past monitoring limitations </a:t>
            </a:r>
          </a:p>
          <a:p>
            <a:r>
              <a:rPr lang="en-US" dirty="0"/>
              <a:t>309 stop locations representative of ACT cohort (large, geographically diverse area)</a:t>
            </a:r>
          </a:p>
          <a:p>
            <a:r>
              <a:rPr lang="en-US" dirty="0"/>
              <a:t>9 fixed driving routes  </a:t>
            </a:r>
            <a:endParaRPr lang="en-US" dirty="0">
              <a:solidFill>
                <a:schemeClr val="tx1"/>
              </a:solidFill>
            </a:endParaRPr>
          </a:p>
          <a:p>
            <a:r>
              <a:rPr lang="en-US" dirty="0">
                <a:solidFill>
                  <a:schemeClr val="tx1"/>
                </a:solidFill>
              </a:rPr>
              <a:t>2-min samples per stop</a:t>
            </a:r>
          </a:p>
          <a:p>
            <a:r>
              <a:rPr lang="en-US" dirty="0"/>
              <a:t>Measured UFPs, BC, PM</a:t>
            </a:r>
            <a:r>
              <a:rPr lang="en-US" baseline="-25000" dirty="0"/>
              <a:t>2.5</a:t>
            </a:r>
            <a:r>
              <a:rPr lang="en-US" dirty="0"/>
              <a:t>, CO, CO</a:t>
            </a:r>
            <a:r>
              <a:rPr lang="en-US" baseline="-25000" dirty="0"/>
              <a:t>2</a:t>
            </a:r>
            <a:r>
              <a:rPr lang="en-US" dirty="0"/>
              <a:t>, NO</a:t>
            </a:r>
            <a:r>
              <a:rPr lang="en-US" baseline="-25000" dirty="0"/>
              <a:t>2 </a:t>
            </a:r>
          </a:p>
          <a:p>
            <a:r>
              <a:rPr lang="en-US" dirty="0">
                <a:solidFill>
                  <a:schemeClr val="tx1"/>
                </a:solidFill>
              </a:rPr>
              <a:t>A driving schedule ensured temporally balanced sampling  </a:t>
            </a:r>
          </a:p>
          <a:p>
            <a:endParaRPr lang="en-US" baseline="-25000" dirty="0"/>
          </a:p>
          <a:p>
            <a:endParaRPr lang="en-US" dirty="0"/>
          </a:p>
          <a:p>
            <a:pPr marL="0" indent="0">
              <a:buNone/>
            </a:pPr>
            <a:endParaRPr lang="en-US" baseline="-25000" dirty="0"/>
          </a:p>
          <a:p>
            <a:endParaRPr lang="en-US" baseline="-25000" dirty="0"/>
          </a:p>
          <a:p>
            <a:pPr marL="0" indent="0">
              <a:buNone/>
            </a:pPr>
            <a:endParaRPr lang="en-US" dirty="0"/>
          </a:p>
          <a:p>
            <a:endParaRPr lang="en-US" dirty="0"/>
          </a:p>
        </p:txBody>
      </p:sp>
      <p:sp>
        <p:nvSpPr>
          <p:cNvPr id="3" name="Title 2">
            <a:extLst>
              <a:ext uri="{FF2B5EF4-FFF2-40B4-BE49-F238E27FC236}">
                <a16:creationId xmlns:a16="http://schemas.microsoft.com/office/drawing/2014/main" id="{86639779-A283-3A45-98B7-C4126E89D04C}"/>
              </a:ext>
            </a:extLst>
          </p:cNvPr>
          <p:cNvSpPr>
            <a:spLocks noGrp="1"/>
          </p:cNvSpPr>
          <p:nvPr>
            <p:ph type="title"/>
          </p:nvPr>
        </p:nvSpPr>
        <p:spPr>
          <a:xfrm>
            <a:off x="671757" y="371511"/>
            <a:ext cx="6062872" cy="991998"/>
          </a:xfrm>
        </p:spPr>
        <p:txBody>
          <a:bodyPr/>
          <a:lstStyle/>
          <a:p>
            <a:r>
              <a:rPr lang="en-US" dirty="0"/>
              <a:t>Our Mobile Monitoring Campaign</a:t>
            </a:r>
          </a:p>
        </p:txBody>
      </p:sp>
      <p:grpSp>
        <p:nvGrpSpPr>
          <p:cNvPr id="4" name="Group 3">
            <a:extLst>
              <a:ext uri="{FF2B5EF4-FFF2-40B4-BE49-F238E27FC236}">
                <a16:creationId xmlns:a16="http://schemas.microsoft.com/office/drawing/2014/main" id="{27BDD8FA-6F0E-EB4E-9D6E-75A8A3DDCBDE}"/>
              </a:ext>
            </a:extLst>
          </p:cNvPr>
          <p:cNvGrpSpPr/>
          <p:nvPr/>
        </p:nvGrpSpPr>
        <p:grpSpPr>
          <a:xfrm>
            <a:off x="271464" y="103821"/>
            <a:ext cx="8802048" cy="6752119"/>
            <a:chOff x="271464" y="103821"/>
            <a:chExt cx="8802048" cy="6752119"/>
          </a:xfrm>
        </p:grpSpPr>
        <p:sp>
          <p:nvSpPr>
            <p:cNvPr id="5" name="TextBox 4">
              <a:extLst>
                <a:ext uri="{FF2B5EF4-FFF2-40B4-BE49-F238E27FC236}">
                  <a16:creationId xmlns:a16="http://schemas.microsoft.com/office/drawing/2014/main" id="{301BB565-C57C-ED49-821A-7EA099518378}"/>
                </a:ext>
              </a:extLst>
            </p:cNvPr>
            <p:cNvSpPr txBox="1"/>
            <p:nvPr/>
          </p:nvSpPr>
          <p:spPr>
            <a:xfrm>
              <a:off x="271464" y="6578941"/>
              <a:ext cx="6232804" cy="276999"/>
            </a:xfrm>
            <a:prstGeom prst="rect">
              <a:avLst/>
            </a:prstGeom>
            <a:solidFill>
              <a:schemeClr val="bg2"/>
            </a:solidFill>
          </p:spPr>
          <p:txBody>
            <a:bodyPr wrap="square" rtlCol="0">
              <a:spAutoFit/>
            </a:bodyPr>
            <a:lstStyle/>
            <a:p>
              <a:r>
                <a:rPr lang="en-US" sz="1200" b="1" dirty="0"/>
                <a:t>Top:</a:t>
              </a:r>
              <a:r>
                <a:rPr lang="en-US" sz="1200" dirty="0"/>
                <a:t> Jittered ACT locations and monitoring stops. </a:t>
              </a:r>
              <a:r>
                <a:rPr lang="en-US" sz="1200" b="1" dirty="0"/>
                <a:t>Bottom: </a:t>
              </a:r>
              <a:r>
                <a:rPr lang="en-US" sz="1200" dirty="0"/>
                <a:t>Mobile monitoring routes and stops</a:t>
              </a:r>
            </a:p>
          </p:txBody>
        </p:sp>
        <p:pic>
          <p:nvPicPr>
            <p:cNvPr id="10" name="Picture 9" descr="Map&#10;&#10;Description automatically generated">
              <a:extLst>
                <a:ext uri="{FF2B5EF4-FFF2-40B4-BE49-F238E27FC236}">
                  <a16:creationId xmlns:a16="http://schemas.microsoft.com/office/drawing/2014/main" id="{941DCF2F-989C-054A-8C91-9172E9DB03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04317" y="3467817"/>
              <a:ext cx="2568701" cy="3388123"/>
            </a:xfrm>
            <a:prstGeom prst="rect">
              <a:avLst/>
            </a:prstGeom>
            <a:ln>
              <a:solidFill>
                <a:schemeClr val="accent1"/>
              </a:solidFill>
            </a:ln>
          </p:spPr>
        </p:pic>
        <p:pic>
          <p:nvPicPr>
            <p:cNvPr id="6" name="Picture 5" descr="Map&#10;&#10;Description automatically generated">
              <a:extLst>
                <a:ext uri="{FF2B5EF4-FFF2-40B4-BE49-F238E27FC236}">
                  <a16:creationId xmlns:a16="http://schemas.microsoft.com/office/drawing/2014/main" id="{44FFEA49-81FE-ED43-AE53-374F64CF06FA}"/>
                </a:ext>
              </a:extLst>
            </p:cNvPr>
            <p:cNvPicPr>
              <a:picLocks/>
            </p:cNvPicPr>
            <p:nvPr/>
          </p:nvPicPr>
          <p:blipFill>
            <a:blip r:embed="rId4" cstate="hqprint">
              <a:extLst>
                <a:ext uri="{28A0092B-C50C-407E-A947-70E740481C1C}">
                  <a14:useLocalDpi xmlns:a14="http://schemas.microsoft.com/office/drawing/2010/main"/>
                </a:ext>
              </a:extLst>
            </a:blip>
            <a:stretch>
              <a:fillRect/>
            </a:stretch>
          </p:blipFill>
          <p:spPr>
            <a:xfrm>
              <a:off x="6504268" y="103821"/>
              <a:ext cx="2569244" cy="3247669"/>
            </a:xfrm>
            <a:prstGeom prst="rect">
              <a:avLst/>
            </a:prstGeom>
            <a:ln>
              <a:solidFill>
                <a:schemeClr val="accent1"/>
              </a:solidFill>
            </a:ln>
          </p:spPr>
        </p:pic>
      </p:grpSp>
    </p:spTree>
    <p:extLst>
      <p:ext uri="{BB962C8B-B14F-4D97-AF65-F5344CB8AC3E}">
        <p14:creationId xmlns:p14="http://schemas.microsoft.com/office/powerpoint/2010/main" val="1360028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CE3A9F-C4E4-C348-9703-C0F0017EC9DB}"/>
              </a:ext>
            </a:extLst>
          </p:cNvPr>
          <p:cNvSpPr>
            <a:spLocks noGrp="1"/>
          </p:cNvSpPr>
          <p:nvPr>
            <p:ph type="body" sz="quarter" idx="11"/>
          </p:nvPr>
        </p:nvSpPr>
        <p:spPr>
          <a:xfrm>
            <a:off x="659305" y="1643067"/>
            <a:ext cx="8196210" cy="2147624"/>
          </a:xfrm>
        </p:spPr>
        <p:txBody>
          <a:bodyPr/>
          <a:lstStyle/>
          <a:p>
            <a:r>
              <a:rPr lang="en-US" dirty="0"/>
              <a:t>Collected ~27 samples per site </a:t>
            </a:r>
            <a:endParaRPr lang="en-US" dirty="0">
              <a:solidFill>
                <a:schemeClr val="tx1"/>
              </a:solidFill>
            </a:endParaRPr>
          </a:p>
          <a:p>
            <a:pPr lvl="1"/>
            <a:r>
              <a:rPr lang="en-US" dirty="0"/>
              <a:t>5 AM – 12 AM</a:t>
            </a:r>
          </a:p>
          <a:p>
            <a:pPr lvl="1"/>
            <a:r>
              <a:rPr lang="en-US" dirty="0">
                <a:solidFill>
                  <a:schemeClr val="tx1"/>
                </a:solidFill>
              </a:rPr>
              <a:t>March 2019 – March 2020 </a:t>
            </a:r>
          </a:p>
          <a:p>
            <a:pPr lvl="1"/>
            <a:r>
              <a:rPr lang="en-US" dirty="0">
                <a:solidFill>
                  <a:schemeClr val="tx1"/>
                </a:solidFill>
              </a:rPr>
              <a:t>&gt;270 drive days</a:t>
            </a:r>
            <a:endParaRPr lang="en-US" dirty="0"/>
          </a:p>
          <a:p>
            <a:endParaRPr lang="en-US" dirty="0"/>
          </a:p>
        </p:txBody>
      </p:sp>
      <p:sp>
        <p:nvSpPr>
          <p:cNvPr id="4" name="Title 3">
            <a:extLst>
              <a:ext uri="{FF2B5EF4-FFF2-40B4-BE49-F238E27FC236}">
                <a16:creationId xmlns:a16="http://schemas.microsoft.com/office/drawing/2014/main" id="{8A58A4A3-0C92-2E40-B512-5669788C5842}"/>
              </a:ext>
            </a:extLst>
          </p:cNvPr>
          <p:cNvSpPr>
            <a:spLocks noGrp="1"/>
          </p:cNvSpPr>
          <p:nvPr>
            <p:ph type="title"/>
          </p:nvPr>
        </p:nvSpPr>
        <p:spPr/>
        <p:txBody>
          <a:bodyPr/>
          <a:lstStyle/>
          <a:p>
            <a:r>
              <a:rPr lang="en-US" dirty="0"/>
              <a:t>Final Samples</a:t>
            </a:r>
          </a:p>
        </p:txBody>
      </p:sp>
      <p:grpSp>
        <p:nvGrpSpPr>
          <p:cNvPr id="10" name="Group 9">
            <a:extLst>
              <a:ext uri="{FF2B5EF4-FFF2-40B4-BE49-F238E27FC236}">
                <a16:creationId xmlns:a16="http://schemas.microsoft.com/office/drawing/2014/main" id="{F2D8E31E-0099-3C4C-A725-C225A93D1AEE}"/>
              </a:ext>
            </a:extLst>
          </p:cNvPr>
          <p:cNvGrpSpPr/>
          <p:nvPr/>
        </p:nvGrpSpPr>
        <p:grpSpPr>
          <a:xfrm>
            <a:off x="1163264" y="3976746"/>
            <a:ext cx="6223481" cy="2749310"/>
            <a:chOff x="1646094" y="4474592"/>
            <a:chExt cx="6223481" cy="2749310"/>
          </a:xfrm>
        </p:grpSpPr>
        <p:pic>
          <p:nvPicPr>
            <p:cNvPr id="11" name="Picture 10" descr="A picture containing car, train, bus, parked&#10;&#10;Description automatically generated">
              <a:extLst>
                <a:ext uri="{FF2B5EF4-FFF2-40B4-BE49-F238E27FC236}">
                  <a16:creationId xmlns:a16="http://schemas.microsoft.com/office/drawing/2014/main" id="{90500C1D-B7A8-C94D-946B-79955A29BF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658512" y="4529570"/>
              <a:ext cx="2147623" cy="2113366"/>
            </a:xfrm>
            <a:prstGeom prst="rect">
              <a:avLst/>
            </a:prstGeom>
            <a:ln>
              <a:solidFill>
                <a:schemeClr val="accent5"/>
              </a:solidFill>
            </a:ln>
          </p:spPr>
        </p:pic>
        <p:sp>
          <p:nvSpPr>
            <p:cNvPr id="12" name="TextBox 11">
              <a:extLst>
                <a:ext uri="{FF2B5EF4-FFF2-40B4-BE49-F238E27FC236}">
                  <a16:creationId xmlns:a16="http://schemas.microsoft.com/office/drawing/2014/main" id="{0B5D81F6-50E2-7347-AE71-11F12163658B}"/>
                </a:ext>
              </a:extLst>
            </p:cNvPr>
            <p:cNvSpPr txBox="1"/>
            <p:nvPr/>
          </p:nvSpPr>
          <p:spPr>
            <a:xfrm>
              <a:off x="1646094" y="6762237"/>
              <a:ext cx="6223481" cy="461665"/>
            </a:xfrm>
            <a:prstGeom prst="rect">
              <a:avLst/>
            </a:prstGeom>
            <a:solidFill>
              <a:schemeClr val="bg2"/>
            </a:solidFill>
          </p:spPr>
          <p:txBody>
            <a:bodyPr wrap="square" rtlCol="0">
              <a:spAutoFit/>
            </a:bodyPr>
            <a:lstStyle/>
            <a:p>
              <a:r>
                <a:rPr lang="en-US" sz="1200" b="1" dirty="0"/>
                <a:t>Left</a:t>
              </a:r>
              <a:r>
                <a:rPr lang="en-US" sz="1200" dirty="0"/>
                <a:t>: Instruments inside the vehicle. </a:t>
              </a:r>
              <a:r>
                <a:rPr lang="en-US" sz="1200" b="1" dirty="0"/>
                <a:t>Right</a:t>
              </a:r>
              <a:r>
                <a:rPr lang="en-US" sz="1200" dirty="0"/>
                <a:t>: Monitoring laptop. Photograph by Sarah Fish, </a:t>
              </a:r>
              <a:r>
                <a:rPr lang="en-US" sz="1200" dirty="0" err="1"/>
                <a:t>fischs@uw.edu</a:t>
              </a:r>
              <a:r>
                <a:rPr lang="en-US" sz="1200" dirty="0"/>
                <a:t>.</a:t>
              </a:r>
            </a:p>
          </p:txBody>
        </p:sp>
        <p:pic>
          <p:nvPicPr>
            <p:cNvPr id="13" name="Picture 12" descr="A person driving a car&#10;&#10;Description automatically generated">
              <a:extLst>
                <a:ext uri="{FF2B5EF4-FFF2-40B4-BE49-F238E27FC236}">
                  <a16:creationId xmlns:a16="http://schemas.microsoft.com/office/drawing/2014/main" id="{0DDEA5E9-1D54-7343-9544-973E01AC5C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61058" y="4474592"/>
              <a:ext cx="2811610" cy="2185473"/>
            </a:xfrm>
            <a:prstGeom prst="rect">
              <a:avLst/>
            </a:prstGeom>
            <a:ln>
              <a:solidFill>
                <a:schemeClr val="accent5"/>
              </a:solidFill>
            </a:ln>
          </p:spPr>
        </p:pic>
      </p:grpSp>
    </p:spTree>
    <p:extLst>
      <p:ext uri="{BB962C8B-B14F-4D97-AF65-F5344CB8AC3E}">
        <p14:creationId xmlns:p14="http://schemas.microsoft.com/office/powerpoint/2010/main" val="1542668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CD1D0-BB30-AA45-BB6F-46689CAE1D35}"/>
              </a:ext>
            </a:extLst>
          </p:cNvPr>
          <p:cNvSpPr>
            <a:spLocks noGrp="1"/>
          </p:cNvSpPr>
          <p:nvPr>
            <p:ph type="body" sz="quarter" idx="11"/>
          </p:nvPr>
        </p:nvSpPr>
        <p:spPr>
          <a:xfrm>
            <a:off x="523015" y="1847215"/>
            <a:ext cx="2512793" cy="4070986"/>
          </a:xfrm>
          <a:solidFill>
            <a:schemeClr val="bg2"/>
          </a:solidFill>
        </p:spPr>
        <p:txBody>
          <a:bodyPr/>
          <a:lstStyle/>
          <a:p>
            <a:r>
              <a:rPr lang="en-US" dirty="0"/>
              <a:t>Compared to other similar studies, we had:</a:t>
            </a:r>
          </a:p>
          <a:p>
            <a:pPr lvl="1"/>
            <a:r>
              <a:rPr lang="en-US" dirty="0"/>
              <a:t>More sites</a:t>
            </a:r>
          </a:p>
          <a:p>
            <a:pPr lvl="1"/>
            <a:r>
              <a:rPr lang="en-US" dirty="0"/>
              <a:t>more repeat visits  </a:t>
            </a:r>
          </a:p>
          <a:p>
            <a:pPr lvl="1"/>
            <a:r>
              <a:rPr lang="en-US" dirty="0"/>
              <a:t>Shorter visits</a:t>
            </a:r>
          </a:p>
          <a:p>
            <a:endParaRPr lang="en-US" dirty="0"/>
          </a:p>
          <a:p>
            <a:r>
              <a:rPr lang="en-US" dirty="0"/>
              <a:t>Similar for BC</a:t>
            </a:r>
          </a:p>
        </p:txBody>
      </p:sp>
      <p:sp>
        <p:nvSpPr>
          <p:cNvPr id="3" name="Title 2">
            <a:extLst>
              <a:ext uri="{FF2B5EF4-FFF2-40B4-BE49-F238E27FC236}">
                <a16:creationId xmlns:a16="http://schemas.microsoft.com/office/drawing/2014/main" id="{E2E4CA90-298D-F142-B217-252C8F96E5AD}"/>
              </a:ext>
            </a:extLst>
          </p:cNvPr>
          <p:cNvSpPr>
            <a:spLocks noGrp="1"/>
          </p:cNvSpPr>
          <p:nvPr>
            <p:ph type="title"/>
          </p:nvPr>
        </p:nvSpPr>
        <p:spPr/>
        <p:txBody>
          <a:bodyPr/>
          <a:lstStyle/>
          <a:p>
            <a:r>
              <a:rPr lang="en-US" dirty="0"/>
              <a:t>Sampling Approaches Across Other UFP Studies </a:t>
            </a:r>
          </a:p>
        </p:txBody>
      </p:sp>
      <p:pic>
        <p:nvPicPr>
          <p:cNvPr id="11" name="Picture 10" descr="Chart, scatter chart&#10;&#10;Description automatically generated">
            <a:extLst>
              <a:ext uri="{FF2B5EF4-FFF2-40B4-BE49-F238E27FC236}">
                <a16:creationId xmlns:a16="http://schemas.microsoft.com/office/drawing/2014/main" id="{54DA20E6-6A24-1848-AD4A-4D64E47183AC}"/>
              </a:ext>
            </a:extLst>
          </p:cNvPr>
          <p:cNvPicPr>
            <a:picLocks noChangeAspect="1"/>
          </p:cNvPicPr>
          <p:nvPr/>
        </p:nvPicPr>
        <p:blipFill rotWithShape="1">
          <a:blip r:embed="rId3"/>
          <a:srcRect r="738"/>
          <a:stretch/>
        </p:blipFill>
        <p:spPr>
          <a:xfrm>
            <a:off x="3237970" y="1969135"/>
            <a:ext cx="5617545" cy="3588385"/>
          </a:xfrm>
          <a:prstGeom prst="rect">
            <a:avLst/>
          </a:prstGeom>
        </p:spPr>
      </p:pic>
    </p:spTree>
    <p:extLst>
      <p:ext uri="{BB962C8B-B14F-4D97-AF65-F5344CB8AC3E}">
        <p14:creationId xmlns:p14="http://schemas.microsoft.com/office/powerpoint/2010/main" val="3088373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4E587D-D557-574D-94CA-A61CE2044BB4}"/>
              </a:ext>
            </a:extLst>
          </p:cNvPr>
          <p:cNvSpPr>
            <a:spLocks noGrp="1"/>
          </p:cNvSpPr>
          <p:nvPr>
            <p:ph type="body" sz="quarter" idx="11"/>
          </p:nvPr>
        </p:nvSpPr>
        <p:spPr>
          <a:xfrm>
            <a:off x="480119" y="1736726"/>
            <a:ext cx="5089407" cy="3950396"/>
          </a:xfrm>
        </p:spPr>
        <p:txBody>
          <a:bodyPr/>
          <a:lstStyle/>
          <a:p>
            <a:r>
              <a:rPr lang="en-US" dirty="0"/>
              <a:t>UFPs: P-TRAK 8525 (TSI)</a:t>
            </a:r>
          </a:p>
          <a:p>
            <a:pPr lvl="1"/>
            <a:r>
              <a:rPr lang="en-US" dirty="0"/>
              <a:t>Time resolution: 1 sec</a:t>
            </a:r>
          </a:p>
          <a:p>
            <a:pPr lvl="1"/>
            <a:r>
              <a:rPr lang="en-US" dirty="0"/>
              <a:t>Particle size range: 20-1,000 nm diameter </a:t>
            </a:r>
          </a:p>
          <a:p>
            <a:r>
              <a:rPr lang="en-US" dirty="0"/>
              <a:t>BC: </a:t>
            </a:r>
            <a:r>
              <a:rPr lang="en-US" dirty="0" err="1"/>
              <a:t>MicroAeth</a:t>
            </a:r>
            <a:r>
              <a:rPr lang="en-US" dirty="0"/>
              <a:t>, MA200 (</a:t>
            </a:r>
            <a:r>
              <a:rPr lang="en-US" dirty="0" err="1"/>
              <a:t>AethLabs</a:t>
            </a:r>
            <a:r>
              <a:rPr lang="en-US" dirty="0"/>
              <a:t>)</a:t>
            </a:r>
          </a:p>
          <a:p>
            <a:pPr lvl="1"/>
            <a:r>
              <a:rPr lang="en-US" dirty="0"/>
              <a:t>Time resolution: 10 sec</a:t>
            </a:r>
          </a:p>
          <a:p>
            <a:pPr lvl="1"/>
            <a:r>
              <a:rPr lang="en-US" dirty="0"/>
              <a:t>Wavelength: 880 nm (IR)</a:t>
            </a:r>
          </a:p>
          <a:p>
            <a:pPr marL="0" indent="0">
              <a:buNone/>
            </a:pPr>
            <a:endParaRPr lang="en-US" dirty="0"/>
          </a:p>
        </p:txBody>
      </p:sp>
      <p:sp>
        <p:nvSpPr>
          <p:cNvPr id="3" name="Title 2">
            <a:extLst>
              <a:ext uri="{FF2B5EF4-FFF2-40B4-BE49-F238E27FC236}">
                <a16:creationId xmlns:a16="http://schemas.microsoft.com/office/drawing/2014/main" id="{FCD7FBE9-9324-004F-8A21-07E13908866C}"/>
              </a:ext>
            </a:extLst>
          </p:cNvPr>
          <p:cNvSpPr>
            <a:spLocks noGrp="1"/>
          </p:cNvSpPr>
          <p:nvPr>
            <p:ph type="title"/>
          </p:nvPr>
        </p:nvSpPr>
        <p:spPr/>
        <p:txBody>
          <a:bodyPr/>
          <a:lstStyle/>
          <a:p>
            <a:r>
              <a:rPr lang="en-US" dirty="0"/>
              <a:t>Instrumentation</a:t>
            </a:r>
          </a:p>
        </p:txBody>
      </p:sp>
      <p:grpSp>
        <p:nvGrpSpPr>
          <p:cNvPr id="13" name="Group 12">
            <a:extLst>
              <a:ext uri="{FF2B5EF4-FFF2-40B4-BE49-F238E27FC236}">
                <a16:creationId xmlns:a16="http://schemas.microsoft.com/office/drawing/2014/main" id="{26F08C46-5052-124F-BAAD-9E9BCE8CA1DC}"/>
              </a:ext>
            </a:extLst>
          </p:cNvPr>
          <p:cNvGrpSpPr/>
          <p:nvPr/>
        </p:nvGrpSpPr>
        <p:grpSpPr>
          <a:xfrm>
            <a:off x="5804672" y="269911"/>
            <a:ext cx="3278368" cy="6671155"/>
            <a:chOff x="5865632" y="371511"/>
            <a:chExt cx="3278368" cy="6671155"/>
          </a:xfrm>
        </p:grpSpPr>
        <p:pic>
          <p:nvPicPr>
            <p:cNvPr id="9" name="Picture 8" descr="A picture containing indoor, sitting, table, motorcycle&#10;&#10;Description automatically generated">
              <a:extLst>
                <a:ext uri="{FF2B5EF4-FFF2-40B4-BE49-F238E27FC236}">
                  <a16:creationId xmlns:a16="http://schemas.microsoft.com/office/drawing/2014/main" id="{FBB49AD1-36DB-624E-BED5-5FAC286095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5614347" y="622796"/>
              <a:ext cx="3780938" cy="3278368"/>
            </a:xfrm>
            <a:prstGeom prst="rect">
              <a:avLst/>
            </a:prstGeom>
            <a:ln>
              <a:solidFill>
                <a:schemeClr val="accent5"/>
              </a:solidFill>
            </a:ln>
          </p:spPr>
        </p:pic>
        <p:grpSp>
          <p:nvGrpSpPr>
            <p:cNvPr id="10" name="Group 9">
              <a:extLst>
                <a:ext uri="{FF2B5EF4-FFF2-40B4-BE49-F238E27FC236}">
                  <a16:creationId xmlns:a16="http://schemas.microsoft.com/office/drawing/2014/main" id="{EE8155EC-DC2D-2847-B226-61620250217C}"/>
                </a:ext>
              </a:extLst>
            </p:cNvPr>
            <p:cNvGrpSpPr/>
            <p:nvPr/>
          </p:nvGrpSpPr>
          <p:grpSpPr>
            <a:xfrm>
              <a:off x="5865632" y="4267480"/>
              <a:ext cx="3278368" cy="2775186"/>
              <a:chOff x="830924" y="1898488"/>
              <a:chExt cx="3822905" cy="3323575"/>
            </a:xfrm>
          </p:grpSpPr>
          <p:pic>
            <p:nvPicPr>
              <p:cNvPr id="11" name="Picture 10">
                <a:extLst>
                  <a:ext uri="{FF2B5EF4-FFF2-40B4-BE49-F238E27FC236}">
                    <a16:creationId xmlns:a16="http://schemas.microsoft.com/office/drawing/2014/main" id="{FF37962A-EA30-C14F-8FD5-478B75ED360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0924" y="1898488"/>
                <a:ext cx="3822905" cy="2549526"/>
              </a:xfrm>
              <a:prstGeom prst="rect">
                <a:avLst/>
              </a:prstGeom>
              <a:ln>
                <a:solidFill>
                  <a:schemeClr val="accent1"/>
                </a:solidFill>
              </a:ln>
            </p:spPr>
          </p:pic>
          <p:sp>
            <p:nvSpPr>
              <p:cNvPr id="12" name="TextBox 11">
                <a:extLst>
                  <a:ext uri="{FF2B5EF4-FFF2-40B4-BE49-F238E27FC236}">
                    <a16:creationId xmlns:a16="http://schemas.microsoft.com/office/drawing/2014/main" id="{D66AD017-D1F1-2B41-B502-E973E6BAD148}"/>
                  </a:ext>
                </a:extLst>
              </p:cNvPr>
              <p:cNvSpPr txBox="1"/>
              <p:nvPr/>
            </p:nvSpPr>
            <p:spPr>
              <a:xfrm>
                <a:off x="830924" y="4448014"/>
                <a:ext cx="3822905" cy="774049"/>
              </a:xfrm>
              <a:prstGeom prst="rect">
                <a:avLst/>
              </a:prstGeom>
              <a:solidFill>
                <a:schemeClr val="bg2"/>
              </a:solidFill>
            </p:spPr>
            <p:txBody>
              <a:bodyPr wrap="square" rtlCol="0">
                <a:spAutoFit/>
              </a:bodyPr>
              <a:lstStyle/>
              <a:p>
                <a:r>
                  <a:rPr lang="en-US" sz="1200" b="1" dirty="0"/>
                  <a:t>Top</a:t>
                </a:r>
                <a:r>
                  <a:rPr lang="en-US" sz="1200" dirty="0"/>
                  <a:t>: P-TRAKs in the monitoring vehicle. </a:t>
                </a:r>
              </a:p>
              <a:p>
                <a:r>
                  <a:rPr lang="en-US" sz="1200" b="1" dirty="0"/>
                  <a:t>Bottom</a:t>
                </a:r>
                <a:r>
                  <a:rPr lang="en-US" sz="1200" dirty="0"/>
                  <a:t>: </a:t>
                </a:r>
                <a:r>
                  <a:rPr lang="en-US" sz="1200" dirty="0" err="1"/>
                  <a:t>MicroAethalometers</a:t>
                </a:r>
                <a:r>
                  <a:rPr lang="en-US" sz="1200" dirty="0"/>
                  <a:t> (</a:t>
                </a:r>
                <a:r>
                  <a:rPr lang="en-US" sz="1200" dirty="0" err="1"/>
                  <a:t>AethLabs</a:t>
                </a:r>
                <a:r>
                  <a:rPr lang="en-US" sz="1200" dirty="0"/>
                  <a:t>, 2018).</a:t>
                </a:r>
              </a:p>
              <a:p>
                <a:endParaRPr lang="en-US" sz="1200" dirty="0"/>
              </a:p>
            </p:txBody>
          </p:sp>
        </p:grpSp>
      </p:grpSp>
    </p:spTree>
    <p:extLst>
      <p:ext uri="{BB962C8B-B14F-4D97-AF65-F5344CB8AC3E}">
        <p14:creationId xmlns:p14="http://schemas.microsoft.com/office/powerpoint/2010/main" val="564820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2836FB-D046-814E-835A-9643CC008C19}"/>
              </a:ext>
            </a:extLst>
          </p:cNvPr>
          <p:cNvSpPr>
            <a:spLocks noGrp="1"/>
          </p:cNvSpPr>
          <p:nvPr>
            <p:ph type="body" sz="quarter" idx="11"/>
          </p:nvPr>
        </p:nvSpPr>
        <p:spPr>
          <a:xfrm>
            <a:off x="4401313" y="1551215"/>
            <a:ext cx="4169664" cy="1877785"/>
          </a:xfrm>
          <a:solidFill>
            <a:schemeClr val="bg2"/>
          </a:solidFill>
        </p:spPr>
        <p:txBody>
          <a:bodyPr/>
          <a:lstStyle/>
          <a:p>
            <a:r>
              <a:rPr lang="en-US" dirty="0"/>
              <a:t>Calculated site annual averages using linear regression to address unbalances in data</a:t>
            </a:r>
          </a:p>
        </p:txBody>
      </p:sp>
      <p:sp>
        <p:nvSpPr>
          <p:cNvPr id="3" name="Title 2">
            <a:extLst>
              <a:ext uri="{FF2B5EF4-FFF2-40B4-BE49-F238E27FC236}">
                <a16:creationId xmlns:a16="http://schemas.microsoft.com/office/drawing/2014/main" id="{B68F36D6-F3FE-C346-8A13-8B8AEE465566}"/>
              </a:ext>
            </a:extLst>
          </p:cNvPr>
          <p:cNvSpPr>
            <a:spLocks noGrp="1"/>
          </p:cNvSpPr>
          <p:nvPr>
            <p:ph type="title"/>
          </p:nvPr>
        </p:nvSpPr>
        <p:spPr/>
        <p:txBody>
          <a:bodyPr/>
          <a:lstStyle/>
          <a:p>
            <a:r>
              <a:rPr lang="en-US" dirty="0"/>
              <a:t>Annual Averages</a:t>
            </a:r>
          </a:p>
        </p:txBody>
      </p:sp>
      <p:grpSp>
        <p:nvGrpSpPr>
          <p:cNvPr id="7" name="Group 6">
            <a:extLst>
              <a:ext uri="{FF2B5EF4-FFF2-40B4-BE49-F238E27FC236}">
                <a16:creationId xmlns:a16="http://schemas.microsoft.com/office/drawing/2014/main" id="{817C3788-6A84-9445-B857-C92FAC45CA33}"/>
              </a:ext>
            </a:extLst>
          </p:cNvPr>
          <p:cNvGrpSpPr/>
          <p:nvPr/>
        </p:nvGrpSpPr>
        <p:grpSpPr>
          <a:xfrm>
            <a:off x="671755" y="1608233"/>
            <a:ext cx="6960047" cy="5074117"/>
            <a:chOff x="671755" y="1608233"/>
            <a:chExt cx="6960047" cy="5074117"/>
          </a:xfrm>
        </p:grpSpPr>
        <p:sp>
          <p:nvSpPr>
            <p:cNvPr id="8" name="Rectangle 7">
              <a:extLst>
                <a:ext uri="{FF2B5EF4-FFF2-40B4-BE49-F238E27FC236}">
                  <a16:creationId xmlns:a16="http://schemas.microsoft.com/office/drawing/2014/main" id="{C7AB508F-CB2C-C84E-B860-23764A637E25}"/>
                </a:ext>
              </a:extLst>
            </p:cNvPr>
            <p:cNvSpPr/>
            <p:nvPr/>
          </p:nvSpPr>
          <p:spPr>
            <a:xfrm>
              <a:off x="4229098" y="6220685"/>
              <a:ext cx="3402704" cy="461665"/>
            </a:xfrm>
            <a:prstGeom prst="rect">
              <a:avLst/>
            </a:prstGeom>
          </p:spPr>
          <p:txBody>
            <a:bodyPr wrap="square">
              <a:spAutoFit/>
            </a:bodyPr>
            <a:lstStyle/>
            <a:p>
              <a:r>
                <a:rPr lang="en-US" sz="1200" dirty="0"/>
                <a:t>Annual average UFP estimates from mobile monitoring observations. </a:t>
              </a:r>
            </a:p>
          </p:txBody>
        </p:sp>
        <p:pic>
          <p:nvPicPr>
            <p:cNvPr id="9" name="Picture 8">
              <a:extLst>
                <a:ext uri="{FF2B5EF4-FFF2-40B4-BE49-F238E27FC236}">
                  <a16:creationId xmlns:a16="http://schemas.microsoft.com/office/drawing/2014/main" id="{8DCDBF3A-BD3C-CE44-8A18-348C34BF8A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1755" y="1608233"/>
              <a:ext cx="3557343" cy="5017099"/>
            </a:xfrm>
            <a:prstGeom prst="rect">
              <a:avLst/>
            </a:prstGeom>
            <a:ln>
              <a:solidFill>
                <a:schemeClr val="accent5"/>
              </a:solidFill>
            </a:ln>
          </p:spPr>
        </p:pic>
      </p:grpSp>
    </p:spTree>
    <p:extLst>
      <p:ext uri="{BB962C8B-B14F-4D97-AF65-F5344CB8AC3E}">
        <p14:creationId xmlns:p14="http://schemas.microsoft.com/office/powerpoint/2010/main" val="1005040960"/>
      </p:ext>
    </p:extLst>
  </p:cSld>
  <p:clrMapOvr>
    <a:masterClrMapping/>
  </p:clrMapOvr>
</p:sld>
</file>

<file path=ppt/theme/theme1.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W logo" id="{685F7538-925B-9243-BD80-D86AC32C1E4B}" vid="{A55D7AA8-A648-D244-A2A2-4BA7B361A8EC}"/>
    </a:ext>
  </a:extLst>
</a:theme>
</file>

<file path=ppt/theme/theme2.xml><?xml version="1.0" encoding="utf-8"?>
<a:theme xmlns:a="http://schemas.openxmlformats.org/drawingml/2006/main" name="1_Custom Design">
  <a:themeElements>
    <a:clrScheme name="4b2e83 1">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W logo" id="{685F7538-925B-9243-BD80-D86AC32C1E4B}" vid="{994D9E03-6F65-A245-AF91-C3AD18FD39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27532</TotalTime>
  <Words>1935</Words>
  <Application>Microsoft Office PowerPoint</Application>
  <PresentationFormat>On-screen Show (4:3)</PresentationFormat>
  <Paragraphs>305</Paragraphs>
  <Slides>23</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vt:lpstr>
      <vt:lpstr>Calibri</vt:lpstr>
      <vt:lpstr>Cambria Math</vt:lpstr>
      <vt:lpstr>Encode Sans Condensed Thin</vt:lpstr>
      <vt:lpstr>Encode Sans Normal Black</vt:lpstr>
      <vt:lpstr>Lucida Grande</vt:lpstr>
      <vt:lpstr>Merriweather Sans</vt:lpstr>
      <vt:lpstr>Open Sans</vt:lpstr>
      <vt:lpstr>Open Sans Light</vt:lpstr>
      <vt:lpstr>Times New Roman</vt:lpstr>
      <vt:lpstr>Uni Sans Regular</vt:lpstr>
      <vt:lpstr>Custom Design</vt:lpstr>
      <vt:lpstr>1_Custom Design</vt:lpstr>
      <vt:lpstr> </vt:lpstr>
      <vt:lpstr>Adult Changes in Thought (ACT) Study </vt:lpstr>
      <vt:lpstr>Mobile Monitoring</vt:lpstr>
      <vt:lpstr>Study Overview</vt:lpstr>
      <vt:lpstr>Our Mobile Monitoring Campaign</vt:lpstr>
      <vt:lpstr>Final Samples</vt:lpstr>
      <vt:lpstr>Sampling Approaches Across Other UFP Studies </vt:lpstr>
      <vt:lpstr>Instrumentation</vt:lpstr>
      <vt:lpstr>Annual Averages</vt:lpstr>
      <vt:lpstr>Prediction Models</vt:lpstr>
      <vt:lpstr>Predicted UFP and BC Exposure Surfaces</vt:lpstr>
      <vt:lpstr>Differences in UFP and BC Surfaces</vt:lpstr>
      <vt:lpstr>Differences in UFP and BC Surfaces</vt:lpstr>
      <vt:lpstr>Conclusions</vt:lpstr>
      <vt:lpstr>Acknowledgements </vt:lpstr>
      <vt:lpstr>Image Credits</vt:lpstr>
      <vt:lpstr>Appendix</vt:lpstr>
      <vt:lpstr>Monitoring Stops &amp; ACT Locations</vt:lpstr>
      <vt:lpstr>Instrument Specifications</vt:lpstr>
      <vt:lpstr>Strong UFP and BC Predictors</vt:lpstr>
      <vt:lpstr>Exposure Predictions for the ACT Cohort </vt:lpstr>
      <vt:lpstr>Limitations</vt:lpstr>
      <vt:lpstr>Model Performances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magali</dc:creator>
  <cp:lastModifiedBy>Elena Austin</cp:lastModifiedBy>
  <cp:revision>2702</cp:revision>
  <cp:lastPrinted>2016-02-10T20:19:12Z</cp:lastPrinted>
  <dcterms:created xsi:type="dcterms:W3CDTF">2019-11-24T17:35:08Z</dcterms:created>
  <dcterms:modified xsi:type="dcterms:W3CDTF">2022-05-26T21:59:25Z</dcterms:modified>
</cp:coreProperties>
</file>