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26" r:id="rId2"/>
    <p:sldId id="539" r:id="rId3"/>
    <p:sldId id="590" r:id="rId4"/>
    <p:sldId id="591" r:id="rId5"/>
    <p:sldId id="541" r:id="rId6"/>
    <p:sldId id="349" r:id="rId7"/>
    <p:sldId id="350" r:id="rId8"/>
    <p:sldId id="356" r:id="rId9"/>
    <p:sldId id="593" r:id="rId10"/>
    <p:sldId id="586" r:id="rId11"/>
    <p:sldId id="352" r:id="rId12"/>
    <p:sldId id="585" r:id="rId13"/>
    <p:sldId id="584" r:id="rId14"/>
    <p:sldId id="583" r:id="rId15"/>
    <p:sldId id="589" r:id="rId16"/>
    <p:sldId id="588" r:id="rId17"/>
    <p:sldId id="592" r:id="rId18"/>
    <p:sldId id="5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8F623"/>
    <a:srgbClr val="00A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4" autoAdjust="0"/>
    <p:restoredTop sz="94660"/>
  </p:normalViewPr>
  <p:slideViewPr>
    <p:cSldViewPr snapToGrid="0">
      <p:cViewPr>
        <p:scale>
          <a:sx n="102" d="100"/>
          <a:sy n="102" d="100"/>
        </p:scale>
        <p:origin x="-198" y="-72"/>
      </p:cViewPr>
      <p:guideLst>
        <p:guide orient="horz" pos="2160"/>
        <p:guide pos="2880"/>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781C5-169F-4B7C-994E-58C2647ED53C}" type="datetimeFigureOut">
              <a:rPr lang="en-US" smtClean="0"/>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86D39-E292-4154-B728-3D3EA79614BD}" type="slidenum">
              <a:rPr lang="en-US" smtClean="0"/>
              <a:t>‹#›</a:t>
            </a:fld>
            <a:endParaRPr lang="en-US"/>
          </a:p>
        </p:txBody>
      </p:sp>
    </p:spTree>
    <p:extLst>
      <p:ext uri="{BB962C8B-B14F-4D97-AF65-F5344CB8AC3E}">
        <p14:creationId xmlns:p14="http://schemas.microsoft.com/office/powerpoint/2010/main" val="122019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86D39-E292-4154-B728-3D3EA79614BD}" type="slidenum">
              <a:rPr lang="en-US" smtClean="0"/>
              <a:t>7</a:t>
            </a:fld>
            <a:endParaRPr lang="en-US"/>
          </a:p>
        </p:txBody>
      </p:sp>
    </p:spTree>
    <p:extLst>
      <p:ext uri="{BB962C8B-B14F-4D97-AF65-F5344CB8AC3E}">
        <p14:creationId xmlns:p14="http://schemas.microsoft.com/office/powerpoint/2010/main" val="61529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86D39-E292-4154-B728-3D3EA79614BD}" type="slidenum">
              <a:rPr lang="en-US" smtClean="0"/>
              <a:t>10</a:t>
            </a:fld>
            <a:endParaRPr lang="en-US"/>
          </a:p>
        </p:txBody>
      </p:sp>
    </p:spTree>
    <p:extLst>
      <p:ext uri="{BB962C8B-B14F-4D97-AF65-F5344CB8AC3E}">
        <p14:creationId xmlns:p14="http://schemas.microsoft.com/office/powerpoint/2010/main" val="191012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F1184-3B69-4252-BA29-49AFE43B82E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46891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F1184-3B69-4252-BA29-49AFE43B82E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296967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F1184-3B69-4252-BA29-49AFE43B82E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7630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F1184-3B69-4252-BA29-49AFE43B82E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44095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F1184-3B69-4252-BA29-49AFE43B82E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292788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F1184-3B69-4252-BA29-49AFE43B82E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244397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F1184-3B69-4252-BA29-49AFE43B82E6}"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75012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F1184-3B69-4252-BA29-49AFE43B82E6}"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30644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F1184-3B69-4252-BA29-49AFE43B82E6}"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91354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F1184-3B69-4252-BA29-49AFE43B82E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248977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F1184-3B69-4252-BA29-49AFE43B82E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5DBEB-CB63-4C2C-9B19-870262D37D10}" type="slidenum">
              <a:rPr lang="en-US" smtClean="0"/>
              <a:t>‹#›</a:t>
            </a:fld>
            <a:endParaRPr lang="en-US"/>
          </a:p>
        </p:txBody>
      </p:sp>
    </p:spTree>
    <p:extLst>
      <p:ext uri="{BB962C8B-B14F-4D97-AF65-F5344CB8AC3E}">
        <p14:creationId xmlns:p14="http://schemas.microsoft.com/office/powerpoint/2010/main" val="12614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F1184-3B69-4252-BA29-49AFE43B82E6}" type="datetimeFigureOut">
              <a:rPr lang="en-US" smtClean="0"/>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5DBEB-CB63-4C2C-9B19-870262D37D10}" type="slidenum">
              <a:rPr lang="en-US" smtClean="0"/>
              <a:t>‹#›</a:t>
            </a:fld>
            <a:endParaRPr lang="en-US"/>
          </a:p>
        </p:txBody>
      </p:sp>
    </p:spTree>
    <p:extLst>
      <p:ext uri="{BB962C8B-B14F-4D97-AF65-F5344CB8AC3E}">
        <p14:creationId xmlns:p14="http://schemas.microsoft.com/office/powerpoint/2010/main" val="383678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ph.dk/contentassets/04a9b35237a547d1a924ea3c9df25c31/aci-europe-study-on-ultrafine-particles-at-airports.pdf"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254" y="147914"/>
            <a:ext cx="8447267"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Ultrafine Particles Near Airports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326" y="2432334"/>
            <a:ext cx="5685788" cy="3789172"/>
          </a:xfrm>
          <a:prstGeom prst="rect">
            <a:avLst/>
          </a:prstGeom>
        </p:spPr>
      </p:pic>
      <p:sp>
        <p:nvSpPr>
          <p:cNvPr id="6" name="Title 1"/>
          <p:cNvSpPr txBox="1">
            <a:spLocks/>
          </p:cNvSpPr>
          <p:nvPr/>
        </p:nvSpPr>
        <p:spPr>
          <a:xfrm>
            <a:off x="696733" y="1058597"/>
            <a:ext cx="8447267" cy="147002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pc="50" dirty="0" smtClean="0">
                <a:ln w="11430"/>
                <a:gradFill>
                  <a:gsLst>
                    <a:gs pos="25000">
                      <a:schemeClr val="accent2">
                        <a:satMod val="155000"/>
                      </a:schemeClr>
                    </a:gs>
                    <a:gs pos="100000">
                      <a:schemeClr val="accent2">
                        <a:shade val="45000"/>
                        <a:satMod val="165000"/>
                      </a:schemeClr>
                    </a:gs>
                  </a:gsLst>
                  <a:lin ang="5400000"/>
                </a:gradFill>
              </a:rPr>
              <a:t>Professor Tim Larson </a:t>
            </a:r>
          </a:p>
          <a:p>
            <a:r>
              <a:rPr lang="en-US" sz="2400" spc="50" dirty="0" smtClean="0">
                <a:ln w="11430"/>
                <a:gradFill>
                  <a:gsLst>
                    <a:gs pos="25000">
                      <a:schemeClr val="accent2">
                        <a:satMod val="155000"/>
                      </a:schemeClr>
                    </a:gs>
                    <a:gs pos="100000">
                      <a:schemeClr val="accent2">
                        <a:shade val="45000"/>
                        <a:satMod val="165000"/>
                      </a:schemeClr>
                    </a:gs>
                  </a:gsLst>
                  <a:lin ang="5400000"/>
                </a:gradFill>
              </a:rPr>
              <a:t>CEE, UW</a:t>
            </a:r>
          </a:p>
          <a:p>
            <a:r>
              <a:rPr lang="en-US" sz="2400" spc="50" dirty="0" smtClean="0">
                <a:ln w="11430"/>
                <a:gradFill>
                  <a:gsLst>
                    <a:gs pos="25000">
                      <a:schemeClr val="accent2">
                        <a:satMod val="155000"/>
                      </a:schemeClr>
                    </a:gs>
                    <a:gs pos="100000">
                      <a:schemeClr val="accent2">
                        <a:shade val="45000"/>
                        <a:satMod val="165000"/>
                      </a:schemeClr>
                    </a:gs>
                  </a:gsLst>
                  <a:lin ang="5400000"/>
                </a:gradFill>
              </a:rPr>
              <a:t>December, </a:t>
            </a:r>
            <a:r>
              <a:rPr lang="en-US" sz="2400" spc="50" dirty="0" smtClean="0">
                <a:ln w="11430"/>
                <a:gradFill>
                  <a:gsLst>
                    <a:gs pos="25000">
                      <a:schemeClr val="accent2">
                        <a:satMod val="155000"/>
                      </a:schemeClr>
                    </a:gs>
                    <a:gs pos="100000">
                      <a:schemeClr val="accent2">
                        <a:shade val="45000"/>
                        <a:satMod val="165000"/>
                      </a:schemeClr>
                    </a:gs>
                  </a:gsLst>
                  <a:lin ang="5400000"/>
                </a:gradFill>
              </a:rPr>
              <a:t>2016</a:t>
            </a:r>
            <a:endParaRPr lang="en-US" sz="2400"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83691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51" t="26438" r="27943" b="7125"/>
          <a:stretch/>
        </p:blipFill>
        <p:spPr bwMode="auto">
          <a:xfrm>
            <a:off x="315868" y="1739591"/>
            <a:ext cx="6052177" cy="376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36703" y="5731727"/>
            <a:ext cx="5862952" cy="369332"/>
          </a:xfrm>
          <a:prstGeom prst="rect">
            <a:avLst/>
          </a:prstGeom>
          <a:noFill/>
        </p:spPr>
        <p:txBody>
          <a:bodyPr wrap="none" rtlCol="0">
            <a:spAutoFit/>
          </a:bodyPr>
          <a:lstStyle/>
          <a:p>
            <a:r>
              <a:rPr lang="en-US" dirty="0" smtClean="0"/>
              <a:t>J. </a:t>
            </a:r>
            <a:r>
              <a:rPr lang="en-US" dirty="0" err="1" smtClean="0"/>
              <a:t>Hofman</a:t>
            </a:r>
            <a:r>
              <a:rPr lang="en-US" dirty="0" smtClean="0"/>
              <a:t> et al., Atmospheric Environment 136 (2016) 68-81</a:t>
            </a:r>
            <a:endParaRPr lang="en-US" dirty="0"/>
          </a:p>
        </p:txBody>
      </p:sp>
      <p:sp>
        <p:nvSpPr>
          <p:cNvPr id="4" name="TextBox 3"/>
          <p:cNvSpPr txBox="1"/>
          <p:nvPr/>
        </p:nvSpPr>
        <p:spPr>
          <a:xfrm>
            <a:off x="178420" y="255395"/>
            <a:ext cx="8965580" cy="954107"/>
          </a:xfrm>
          <a:prstGeom prst="rect">
            <a:avLst/>
          </a:prstGeom>
          <a:noFill/>
        </p:spPr>
        <p:txBody>
          <a:bodyPr wrap="square" rtlCol="0">
            <a:spAutoFit/>
          </a:bodyPr>
          <a:lstStyle/>
          <a:p>
            <a:r>
              <a:rPr lang="en-US" sz="2800" dirty="0" smtClean="0"/>
              <a:t>Elevated UFP concentrations observed at fixed locations 8 and 14 km downwind of Schiphol airport in Amsterdam.</a:t>
            </a:r>
            <a:endParaRPr lang="en-US" sz="2800" dirty="0"/>
          </a:p>
        </p:txBody>
      </p:sp>
      <p:sp>
        <p:nvSpPr>
          <p:cNvPr id="3" name="Rectangle 2"/>
          <p:cNvSpPr/>
          <p:nvPr/>
        </p:nvSpPr>
        <p:spPr>
          <a:xfrm>
            <a:off x="6556918" y="2175598"/>
            <a:ext cx="2107580" cy="2308324"/>
          </a:xfrm>
          <a:prstGeom prst="rect">
            <a:avLst/>
          </a:prstGeom>
        </p:spPr>
        <p:txBody>
          <a:bodyPr wrap="square">
            <a:spAutoFit/>
          </a:bodyPr>
          <a:lstStyle/>
          <a:p>
            <a:r>
              <a:rPr lang="en-US" dirty="0"/>
              <a:t>Particles </a:t>
            </a:r>
            <a:r>
              <a:rPr lang="en-US" dirty="0" smtClean="0"/>
              <a:t>with diameters between </a:t>
            </a:r>
            <a:r>
              <a:rPr lang="en-US" dirty="0"/>
              <a:t>10 and 20 nm </a:t>
            </a:r>
            <a:r>
              <a:rPr lang="en-US" dirty="0" smtClean="0"/>
              <a:t>show higher </a:t>
            </a:r>
            <a:r>
              <a:rPr lang="en-US" dirty="0"/>
              <a:t>number concentrations </a:t>
            </a:r>
            <a:r>
              <a:rPr lang="en-US" dirty="0" smtClean="0"/>
              <a:t>when the wind is coming from the airport</a:t>
            </a:r>
            <a:endParaRPr lang="en-US" dirty="0"/>
          </a:p>
        </p:txBody>
      </p:sp>
    </p:spTree>
    <p:extLst>
      <p:ext uri="{BB962C8B-B14F-4D97-AF65-F5344CB8AC3E}">
        <p14:creationId xmlns:p14="http://schemas.microsoft.com/office/powerpoint/2010/main" val="266951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972" y="864821"/>
            <a:ext cx="3818477" cy="3145415"/>
            <a:chOff x="30461688" y="8186637"/>
            <a:chExt cx="3818477" cy="314541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1688" y="8186637"/>
              <a:ext cx="3657600" cy="2437529"/>
            </a:xfrm>
            <a:prstGeom prst="rect">
              <a:avLst/>
            </a:prstGeom>
          </p:spPr>
        </p:pic>
        <p:sp>
          <p:nvSpPr>
            <p:cNvPr id="4" name="TextBox 3"/>
            <p:cNvSpPr txBox="1"/>
            <p:nvPr/>
          </p:nvSpPr>
          <p:spPr>
            <a:xfrm>
              <a:off x="30461688" y="10624166"/>
              <a:ext cx="3818477" cy="707886"/>
            </a:xfrm>
            <a:prstGeom prst="rect">
              <a:avLst/>
            </a:prstGeom>
            <a:noFill/>
          </p:spPr>
          <p:txBody>
            <a:bodyPr wrap="square" rtlCol="0">
              <a:spAutoFit/>
            </a:bodyPr>
            <a:lstStyle/>
            <a:p>
              <a:r>
                <a:rPr lang="en-US" sz="2000" dirty="0"/>
                <a:t>https://www.flickr.com/photos/44073224@N04/</a:t>
              </a:r>
            </a:p>
          </p:txBody>
        </p:sp>
      </p:grpSp>
      <p:sp>
        <p:nvSpPr>
          <p:cNvPr id="5" name="TextBox 4"/>
          <p:cNvSpPr txBox="1"/>
          <p:nvPr/>
        </p:nvSpPr>
        <p:spPr>
          <a:xfrm>
            <a:off x="4343400" y="397725"/>
            <a:ext cx="4800600" cy="5724644"/>
          </a:xfrm>
          <a:prstGeom prst="rect">
            <a:avLst/>
          </a:prstGeom>
          <a:noFill/>
        </p:spPr>
        <p:txBody>
          <a:bodyPr wrap="square" rtlCol="0">
            <a:spAutoFit/>
          </a:bodyPr>
          <a:lstStyle/>
          <a:p>
            <a:pPr>
              <a:lnSpc>
                <a:spcPct val="150000"/>
              </a:lnSpc>
            </a:pPr>
            <a:r>
              <a:rPr lang="en-US" dirty="0" smtClean="0"/>
              <a:t>“Vortices </a:t>
            </a:r>
            <a:r>
              <a:rPr lang="en-US" dirty="0"/>
              <a:t>generated below about 1500 feet usually sink to just above the ground, 50 to 100 feet. Their speed of descent varies with the type of aircraft and with the local atmospheric conditions. A figure of 450 feet per minute is typical of large sweptwing jet transports. As the vortices approach the ground, they spread apart and move sideways, at right angles to the runway, at the same 450 feet per minute, roughly 5 miles per hour</a:t>
            </a:r>
            <a:r>
              <a:rPr lang="en-US" dirty="0" smtClean="0"/>
              <a:t>.”</a:t>
            </a:r>
          </a:p>
          <a:p>
            <a:r>
              <a:rPr lang="en-US" sz="1600" dirty="0" smtClean="0"/>
              <a:t>--</a:t>
            </a:r>
            <a:r>
              <a:rPr lang="en-US" sz="1600" b="1" dirty="0"/>
              <a:t>Andrew S. </a:t>
            </a:r>
            <a:r>
              <a:rPr lang="en-US" sz="1600" b="1" dirty="0" err="1"/>
              <a:t>Carten</a:t>
            </a:r>
            <a:r>
              <a:rPr lang="en-US" sz="1600" b="1" dirty="0"/>
              <a:t>, Jr.</a:t>
            </a:r>
            <a:r>
              <a:rPr lang="en-US" sz="1600" dirty="0"/>
              <a:t> (M.S., Tufts University) is Chief, Equipment Engineering and Evaluation Branch, Aerospace Instrumentation Laboratory, Air Force Cambridge </a:t>
            </a:r>
            <a:r>
              <a:rPr lang="en-US" sz="1600" dirty="0" smtClean="0"/>
              <a:t>Research </a:t>
            </a:r>
            <a:r>
              <a:rPr lang="en-US" sz="1600" dirty="0"/>
              <a:t>Laboratories</a:t>
            </a:r>
            <a:r>
              <a:rPr lang="en-US" sz="1600" dirty="0" smtClean="0"/>
              <a:t>.  Available: http</a:t>
            </a:r>
            <a:r>
              <a:rPr lang="en-US" sz="1600" dirty="0"/>
              <a:t>://</a:t>
            </a:r>
            <a:r>
              <a:rPr lang="en-US" sz="1600" dirty="0" smtClean="0"/>
              <a:t>www.airpower.maxwell.af.mil/airchronicles/aureview/1971/jul-Aug/carten.html</a:t>
            </a:r>
            <a:endParaRPr lang="en-US" sz="16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47931"/>
          <a:stretch/>
        </p:blipFill>
        <p:spPr>
          <a:xfrm>
            <a:off x="196972" y="4602761"/>
            <a:ext cx="3657600" cy="1876396"/>
          </a:xfrm>
          <a:prstGeom prst="rect">
            <a:avLst/>
          </a:prstGeom>
        </p:spPr>
      </p:pic>
    </p:spTree>
    <p:extLst>
      <p:ext uri="{BB962C8B-B14F-4D97-AF65-F5344CB8AC3E}">
        <p14:creationId xmlns:p14="http://schemas.microsoft.com/office/powerpoint/2010/main" val="370384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3" t="33563" r="34742" b="47791"/>
          <a:stretch/>
        </p:blipFill>
        <p:spPr bwMode="auto">
          <a:xfrm>
            <a:off x="579863" y="2386360"/>
            <a:ext cx="6724186" cy="216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3110" y="255395"/>
            <a:ext cx="8382000" cy="1384995"/>
          </a:xfrm>
          <a:prstGeom prst="rect">
            <a:avLst/>
          </a:prstGeom>
          <a:noFill/>
        </p:spPr>
        <p:txBody>
          <a:bodyPr wrap="square" rtlCol="0">
            <a:spAutoFit/>
          </a:bodyPr>
          <a:lstStyle/>
          <a:p>
            <a:r>
              <a:rPr lang="en-US" sz="2800" dirty="0" smtClean="0"/>
              <a:t>Particles between ~10 and 20 nm diameter are present in high concentrations at ground level ~3 km downwind of northern runway at LAX</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2" y="2100031"/>
            <a:ext cx="4810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417" y="4817792"/>
            <a:ext cx="13954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14478" y="2096429"/>
            <a:ext cx="646771" cy="4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7081" y="282014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052" y="6265871"/>
            <a:ext cx="5677085" cy="369332"/>
          </a:xfrm>
          <a:prstGeom prst="rect">
            <a:avLst/>
          </a:prstGeom>
          <a:noFill/>
        </p:spPr>
        <p:txBody>
          <a:bodyPr wrap="square" rtlCol="0">
            <a:spAutoFit/>
          </a:bodyPr>
          <a:lstStyle/>
          <a:p>
            <a:r>
              <a:rPr lang="en-US" dirty="0" smtClean="0"/>
              <a:t>N </a:t>
            </a:r>
            <a:r>
              <a:rPr lang="en-US" dirty="0" err="1" smtClean="0"/>
              <a:t>Hudda</a:t>
            </a:r>
            <a:r>
              <a:rPr lang="en-US" dirty="0" smtClean="0"/>
              <a:t> and SA Fruin (2016) ES&amp;T 50, 3362-3370.</a:t>
            </a:r>
            <a:endParaRPr lang="en-US" dirty="0"/>
          </a:p>
        </p:txBody>
      </p:sp>
      <p:sp>
        <p:nvSpPr>
          <p:cNvPr id="7" name="TextBox 6"/>
          <p:cNvSpPr txBox="1"/>
          <p:nvPr/>
        </p:nvSpPr>
        <p:spPr>
          <a:xfrm rot="16200000">
            <a:off x="7304053" y="3122341"/>
            <a:ext cx="1866537" cy="646331"/>
          </a:xfrm>
          <a:prstGeom prst="rect">
            <a:avLst/>
          </a:prstGeom>
          <a:noFill/>
        </p:spPr>
        <p:txBody>
          <a:bodyPr wrap="none" rtlCol="0">
            <a:spAutoFit/>
          </a:bodyPr>
          <a:lstStyle/>
          <a:p>
            <a:pPr algn="ctr"/>
            <a:r>
              <a:rPr lang="en-US" b="1" dirty="0" smtClean="0"/>
              <a:t>PN Concentration</a:t>
            </a:r>
          </a:p>
          <a:p>
            <a:pPr algn="ctr"/>
            <a:r>
              <a:rPr lang="en-US" b="1" dirty="0" smtClean="0"/>
              <a:t>(number/cm</a:t>
            </a:r>
            <a:r>
              <a:rPr lang="en-US" b="1" baseline="30000" dirty="0" smtClean="0"/>
              <a:t>3</a:t>
            </a:r>
            <a:r>
              <a:rPr lang="en-US" b="1" dirty="0" smtClean="0"/>
              <a:t>)</a:t>
            </a:r>
            <a:endParaRPr lang="en-US" b="1" dirty="0"/>
          </a:p>
        </p:txBody>
      </p:sp>
      <p:sp>
        <p:nvSpPr>
          <p:cNvPr id="8" name="TextBox 7"/>
          <p:cNvSpPr txBox="1"/>
          <p:nvPr/>
        </p:nvSpPr>
        <p:spPr>
          <a:xfrm>
            <a:off x="7188443" y="2446070"/>
            <a:ext cx="654346" cy="338554"/>
          </a:xfrm>
          <a:prstGeom prst="rect">
            <a:avLst/>
          </a:prstGeom>
          <a:noFill/>
        </p:spPr>
        <p:txBody>
          <a:bodyPr wrap="none" rtlCol="0">
            <a:spAutoFit/>
          </a:bodyPr>
          <a:lstStyle/>
          <a:p>
            <a:r>
              <a:rPr lang="en-US" sz="1600" dirty="0" smtClean="0"/>
              <a:t>9x10</a:t>
            </a:r>
            <a:r>
              <a:rPr lang="en-US" sz="1600" baseline="30000" dirty="0" smtClean="0"/>
              <a:t>4</a:t>
            </a:r>
            <a:endParaRPr lang="en-US" sz="1600" baseline="30000" dirty="0"/>
          </a:p>
        </p:txBody>
      </p:sp>
      <p:sp>
        <p:nvSpPr>
          <p:cNvPr id="12" name="TextBox 11"/>
          <p:cNvSpPr txBox="1"/>
          <p:nvPr/>
        </p:nvSpPr>
        <p:spPr>
          <a:xfrm>
            <a:off x="7188443" y="3011065"/>
            <a:ext cx="654346" cy="338554"/>
          </a:xfrm>
          <a:prstGeom prst="rect">
            <a:avLst/>
          </a:prstGeom>
          <a:noFill/>
        </p:spPr>
        <p:txBody>
          <a:bodyPr wrap="none" rtlCol="0">
            <a:spAutoFit/>
          </a:bodyPr>
          <a:lstStyle/>
          <a:p>
            <a:r>
              <a:rPr lang="en-US" sz="1600" dirty="0" smtClean="0"/>
              <a:t>6x10</a:t>
            </a:r>
            <a:r>
              <a:rPr lang="en-US" sz="1600" baseline="30000" dirty="0" smtClean="0"/>
              <a:t>4</a:t>
            </a:r>
            <a:endParaRPr lang="en-US" sz="1600" baseline="30000" dirty="0"/>
          </a:p>
        </p:txBody>
      </p:sp>
      <p:sp>
        <p:nvSpPr>
          <p:cNvPr id="13" name="TextBox 12"/>
          <p:cNvSpPr txBox="1"/>
          <p:nvPr/>
        </p:nvSpPr>
        <p:spPr>
          <a:xfrm>
            <a:off x="7188443" y="3579777"/>
            <a:ext cx="654346" cy="338554"/>
          </a:xfrm>
          <a:prstGeom prst="rect">
            <a:avLst/>
          </a:prstGeom>
          <a:noFill/>
        </p:spPr>
        <p:txBody>
          <a:bodyPr wrap="none" rtlCol="0">
            <a:spAutoFit/>
          </a:bodyPr>
          <a:lstStyle/>
          <a:p>
            <a:r>
              <a:rPr lang="en-US" sz="1600" dirty="0" smtClean="0"/>
              <a:t>3x10</a:t>
            </a:r>
            <a:r>
              <a:rPr lang="en-US" sz="1600" baseline="30000" dirty="0" smtClean="0"/>
              <a:t>4</a:t>
            </a:r>
            <a:endParaRPr lang="en-US" sz="1600" baseline="30000" dirty="0"/>
          </a:p>
        </p:txBody>
      </p:sp>
      <p:cxnSp>
        <p:nvCxnSpPr>
          <p:cNvPr id="10" name="Straight Arrow Connector 9"/>
          <p:cNvCxnSpPr/>
          <p:nvPr/>
        </p:nvCxnSpPr>
        <p:spPr>
          <a:xfrm>
            <a:off x="2274849" y="4438185"/>
            <a:ext cx="780585"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34575" y="5163014"/>
            <a:ext cx="1491114" cy="369332"/>
          </a:xfrm>
          <a:prstGeom prst="rect">
            <a:avLst/>
          </a:prstGeom>
          <a:noFill/>
        </p:spPr>
        <p:txBody>
          <a:bodyPr wrap="none" rtlCol="0">
            <a:spAutoFit/>
          </a:bodyPr>
          <a:lstStyle/>
          <a:p>
            <a:r>
              <a:rPr lang="en-US" dirty="0" smtClean="0"/>
              <a:t>(July 19,2004)</a:t>
            </a:r>
            <a:endParaRPr lang="en-US" dirty="0"/>
          </a:p>
        </p:txBody>
      </p:sp>
      <p:sp>
        <p:nvSpPr>
          <p:cNvPr id="14" name="TextBox 13"/>
          <p:cNvSpPr txBox="1"/>
          <p:nvPr/>
        </p:nvSpPr>
        <p:spPr>
          <a:xfrm>
            <a:off x="2286000" y="4516244"/>
            <a:ext cx="756938" cy="338554"/>
          </a:xfrm>
          <a:prstGeom prst="rect">
            <a:avLst/>
          </a:prstGeom>
          <a:noFill/>
        </p:spPr>
        <p:txBody>
          <a:bodyPr wrap="none" rtlCol="0">
            <a:spAutoFit/>
          </a:bodyPr>
          <a:lstStyle/>
          <a:p>
            <a:r>
              <a:rPr lang="en-US" sz="1600" dirty="0" smtClean="0"/>
              <a:t>10 min</a:t>
            </a:r>
            <a:endParaRPr lang="en-US" sz="1600" dirty="0"/>
          </a:p>
        </p:txBody>
      </p:sp>
    </p:spTree>
    <p:extLst>
      <p:ext uri="{BB962C8B-B14F-4D97-AF65-F5344CB8AC3E}">
        <p14:creationId xmlns:p14="http://schemas.microsoft.com/office/powerpoint/2010/main" val="138842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448" y="1262684"/>
            <a:ext cx="6771491" cy="416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1293" y="2734654"/>
            <a:ext cx="897233" cy="830997"/>
          </a:xfrm>
          <a:prstGeom prst="rect">
            <a:avLst/>
          </a:prstGeom>
          <a:noFill/>
        </p:spPr>
        <p:txBody>
          <a:bodyPr wrap="none" rtlCol="0">
            <a:spAutoFit/>
          </a:bodyPr>
          <a:lstStyle/>
          <a:p>
            <a:r>
              <a:rPr lang="en-US" sz="2400" dirty="0" smtClean="0">
                <a:latin typeface="Symbol" panose="05050102010706020507" pitchFamily="18" charset="2"/>
              </a:rPr>
              <a:t>D</a:t>
            </a:r>
            <a:r>
              <a:rPr lang="en-US" sz="2400" dirty="0" smtClean="0"/>
              <a:t>PN</a:t>
            </a:r>
          </a:p>
          <a:p>
            <a:r>
              <a:rPr lang="en-US" sz="2400" dirty="0" smtClean="0"/>
              <a:t>(#/cc)</a:t>
            </a:r>
            <a:endParaRPr lang="en-US" sz="2400" dirty="0"/>
          </a:p>
        </p:txBody>
      </p:sp>
      <p:sp>
        <p:nvSpPr>
          <p:cNvPr id="39" name="Striped Right Arrow 38"/>
          <p:cNvSpPr/>
          <p:nvPr/>
        </p:nvSpPr>
        <p:spPr>
          <a:xfrm rot="5400000">
            <a:off x="3104798" y="2933706"/>
            <a:ext cx="276933" cy="6792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riped Right Arrow 43"/>
          <p:cNvSpPr/>
          <p:nvPr/>
        </p:nvSpPr>
        <p:spPr>
          <a:xfrm rot="5400000">
            <a:off x="6688055" y="2781306"/>
            <a:ext cx="276933" cy="6792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7308806" y="2320388"/>
            <a:ext cx="276933" cy="6792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rot="5400000">
            <a:off x="7739987" y="2238612"/>
            <a:ext cx="276933" cy="6792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19"/>
          <p:cNvSpPr/>
          <p:nvPr/>
        </p:nvSpPr>
        <p:spPr>
          <a:xfrm rot="5400000">
            <a:off x="2521218" y="3063803"/>
            <a:ext cx="276933" cy="6792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6702" y="345689"/>
            <a:ext cx="7843109" cy="461665"/>
          </a:xfrm>
          <a:prstGeom prst="rect">
            <a:avLst/>
          </a:prstGeom>
          <a:noFill/>
        </p:spPr>
        <p:txBody>
          <a:bodyPr wrap="none" rtlCol="0">
            <a:spAutoFit/>
          </a:bodyPr>
          <a:lstStyle/>
          <a:p>
            <a:r>
              <a:rPr lang="en-US" sz="2400" dirty="0" smtClean="0"/>
              <a:t>Elevated UFP levels observed ~1 km North of Sea-Tac Runway</a:t>
            </a:r>
            <a:endParaRPr lang="en-US" sz="2400"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53" y="5672216"/>
            <a:ext cx="27559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2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45"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76" t="19596" r="4666" b="54661"/>
          <a:stretch/>
        </p:blipFill>
        <p:spPr bwMode="auto">
          <a:xfrm>
            <a:off x="356839" y="0"/>
            <a:ext cx="8614274" cy="202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37" y="5609723"/>
            <a:ext cx="8851657" cy="115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10907" y="2029522"/>
            <a:ext cx="6828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Randomized crossover study of 21 non-smoking adults with mild to moderate asthma</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2-hr scripted, mild walking activity both inside and outside of the high LAX UFP impact zone (avg. difference ~30,000 /cc)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Mean particle size at LAX impact zone was 29 nm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Observed an increase in inflammatory blood markers and a reduction in lung 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“Preliminary data suggest a relationship between airport-related UFP exposures and adverse acute lung effects in asthmatics”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5776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573" y="23658"/>
            <a:ext cx="3206264" cy="631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13" t="21046" r="33283" b="56130"/>
          <a:stretch/>
        </p:blipFill>
        <p:spPr bwMode="auto">
          <a:xfrm>
            <a:off x="111513" y="3557239"/>
            <a:ext cx="5045694" cy="162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8420" y="5826733"/>
            <a:ext cx="4572000" cy="646331"/>
          </a:xfrm>
          <a:prstGeom prst="rect">
            <a:avLst/>
          </a:prstGeom>
        </p:spPr>
        <p:txBody>
          <a:bodyPr>
            <a:spAutoFit/>
          </a:bodyPr>
          <a:lstStyle/>
          <a:p>
            <a:r>
              <a:rPr lang="fr-FR" dirty="0"/>
              <a:t>DOI: 10.1021/acs.est.5b04167</a:t>
            </a:r>
          </a:p>
          <a:p>
            <a:r>
              <a:rPr lang="fr-FR" dirty="0"/>
              <a:t>Environ. </a:t>
            </a:r>
            <a:r>
              <a:rPr lang="fr-FR" dirty="0" err="1"/>
              <a:t>Sci</a:t>
            </a:r>
            <a:r>
              <a:rPr lang="fr-FR" dirty="0"/>
              <a:t>. </a:t>
            </a:r>
            <a:r>
              <a:rPr lang="fr-FR" dirty="0" err="1"/>
              <a:t>Technol</a:t>
            </a:r>
            <a:r>
              <a:rPr lang="fr-FR" dirty="0"/>
              <a:t>. 2015, 49, 13149−13157</a:t>
            </a:r>
            <a:endParaRPr lang="en-US" dirty="0"/>
          </a:p>
        </p:txBody>
      </p:sp>
      <p:sp>
        <p:nvSpPr>
          <p:cNvPr id="3" name="TextBox 2"/>
          <p:cNvSpPr txBox="1"/>
          <p:nvPr/>
        </p:nvSpPr>
        <p:spPr>
          <a:xfrm>
            <a:off x="334536" y="1148576"/>
            <a:ext cx="4449337" cy="1200329"/>
          </a:xfrm>
          <a:prstGeom prst="rect">
            <a:avLst/>
          </a:prstGeom>
          <a:noFill/>
        </p:spPr>
        <p:txBody>
          <a:bodyPr wrap="square" rtlCol="0">
            <a:spAutoFit/>
          </a:bodyPr>
          <a:lstStyle/>
          <a:p>
            <a:r>
              <a:rPr lang="en-US" sz="2400" dirty="0" smtClean="0"/>
              <a:t>Aircraft Turbine Emissions are lower at lower engine thrust and at higher fuel hydrogen content.</a:t>
            </a:r>
            <a:endParaRPr lang="en-US" sz="2400" dirty="0"/>
          </a:p>
        </p:txBody>
      </p:sp>
    </p:spTree>
    <p:extLst>
      <p:ext uri="{BB962C8B-B14F-4D97-AF65-F5344CB8AC3E}">
        <p14:creationId xmlns:p14="http://schemas.microsoft.com/office/powerpoint/2010/main" val="390546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9181" y="434898"/>
            <a:ext cx="1967846" cy="646331"/>
          </a:xfrm>
          <a:prstGeom prst="rect">
            <a:avLst/>
          </a:prstGeom>
          <a:noFill/>
        </p:spPr>
        <p:txBody>
          <a:bodyPr wrap="none" rtlCol="0">
            <a:spAutoFit/>
          </a:bodyPr>
          <a:lstStyle/>
          <a:p>
            <a:r>
              <a:rPr lang="en-US" sz="3600" dirty="0" smtClean="0"/>
              <a:t>Summary</a:t>
            </a:r>
            <a:endParaRPr lang="en-US" sz="3600" dirty="0"/>
          </a:p>
        </p:txBody>
      </p:sp>
      <p:sp>
        <p:nvSpPr>
          <p:cNvPr id="4" name="TextBox 3"/>
          <p:cNvSpPr txBox="1"/>
          <p:nvPr/>
        </p:nvSpPr>
        <p:spPr>
          <a:xfrm>
            <a:off x="1014762" y="1706137"/>
            <a:ext cx="7437864" cy="3139321"/>
          </a:xfrm>
          <a:prstGeom prst="rect">
            <a:avLst/>
          </a:prstGeom>
          <a:noFill/>
        </p:spPr>
        <p:txBody>
          <a:bodyPr wrap="square" rtlCol="0">
            <a:spAutoFit/>
          </a:bodyPr>
          <a:lstStyle/>
          <a:p>
            <a:r>
              <a:rPr lang="en-US" dirty="0" smtClean="0"/>
              <a:t>Relatively high concentrations of  Ultrafine particles less than~35 nanometers in diameter have been observed with 5km downwind of busy airports</a:t>
            </a:r>
          </a:p>
          <a:p>
            <a:endParaRPr lang="en-US" dirty="0"/>
          </a:p>
          <a:p>
            <a:r>
              <a:rPr lang="en-US" dirty="0" smtClean="0"/>
              <a:t>A few studies have detected downwind </a:t>
            </a:r>
            <a:r>
              <a:rPr lang="en-US" dirty="0" err="1" smtClean="0"/>
              <a:t>ufp</a:t>
            </a:r>
            <a:r>
              <a:rPr lang="en-US" dirty="0" smtClean="0"/>
              <a:t> impacts up to 20 km downwind</a:t>
            </a:r>
          </a:p>
          <a:p>
            <a:endParaRPr lang="en-US" dirty="0"/>
          </a:p>
          <a:p>
            <a:r>
              <a:rPr lang="en-US" dirty="0" smtClean="0"/>
              <a:t>The relative contribution of landings and take-offs versus on-site emissions to these extended downwind plumes has not been clearly established, although there is suggestive evidence that aircraft vortices may play an important role </a:t>
            </a:r>
          </a:p>
          <a:p>
            <a:endParaRPr lang="en-US" dirty="0"/>
          </a:p>
          <a:p>
            <a:r>
              <a:rPr lang="en-US" dirty="0" smtClean="0"/>
              <a:t>Health effects studies of airport-associated ultrafine particles is very limited, with only one preliminary study found to date</a:t>
            </a:r>
            <a:endParaRPr lang="en-US" dirty="0"/>
          </a:p>
        </p:txBody>
      </p:sp>
    </p:spTree>
    <p:extLst>
      <p:ext uri="{BB962C8B-B14F-4D97-AF65-F5344CB8AC3E}">
        <p14:creationId xmlns:p14="http://schemas.microsoft.com/office/powerpoint/2010/main" val="323971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04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16" t="16502" r="23333" b="50223"/>
          <a:stretch/>
        </p:blipFill>
        <p:spPr bwMode="auto">
          <a:xfrm>
            <a:off x="0" y="1047751"/>
            <a:ext cx="5450331" cy="284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693" t="18959" r="25717" b="50000"/>
          <a:stretch/>
        </p:blipFill>
        <p:spPr bwMode="auto">
          <a:xfrm>
            <a:off x="247650" y="4024441"/>
            <a:ext cx="5314950" cy="268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85951" y="133350"/>
            <a:ext cx="7048500" cy="1077218"/>
          </a:xfrm>
          <a:prstGeom prst="rect">
            <a:avLst/>
          </a:prstGeom>
          <a:noFill/>
        </p:spPr>
        <p:txBody>
          <a:bodyPr wrap="square" rtlCol="0">
            <a:spAutoFit/>
          </a:bodyPr>
          <a:lstStyle/>
          <a:p>
            <a:r>
              <a:rPr lang="en-US" sz="3200" dirty="0" smtClean="0"/>
              <a:t>Recent Studies Suggesting Acute Health Effects in Susceptible Populations</a:t>
            </a:r>
            <a:endParaRPr lang="en-US" sz="3200" dirty="0"/>
          </a:p>
        </p:txBody>
      </p:sp>
      <p:sp>
        <p:nvSpPr>
          <p:cNvPr id="3" name="TextBox 2"/>
          <p:cNvSpPr txBox="1"/>
          <p:nvPr/>
        </p:nvSpPr>
        <p:spPr>
          <a:xfrm>
            <a:off x="5715001" y="5029200"/>
            <a:ext cx="3238499" cy="830997"/>
          </a:xfrm>
          <a:prstGeom prst="rect">
            <a:avLst/>
          </a:prstGeom>
          <a:noFill/>
        </p:spPr>
        <p:txBody>
          <a:bodyPr wrap="square" rtlCol="0">
            <a:spAutoFit/>
          </a:bodyPr>
          <a:lstStyle/>
          <a:p>
            <a:r>
              <a:rPr lang="en-US" sz="2400" dirty="0" smtClean="0"/>
              <a:t>Exposures Documented with Personal Monitors</a:t>
            </a:r>
            <a:endParaRPr lang="en-US" sz="2400" dirty="0"/>
          </a:p>
        </p:txBody>
      </p:sp>
      <p:sp>
        <p:nvSpPr>
          <p:cNvPr id="8" name="TextBox 7"/>
          <p:cNvSpPr txBox="1"/>
          <p:nvPr/>
        </p:nvSpPr>
        <p:spPr>
          <a:xfrm>
            <a:off x="5824814" y="2228850"/>
            <a:ext cx="3319186" cy="1200329"/>
          </a:xfrm>
          <a:prstGeom prst="rect">
            <a:avLst/>
          </a:prstGeom>
          <a:noFill/>
        </p:spPr>
        <p:txBody>
          <a:bodyPr wrap="square" rtlCol="0">
            <a:spAutoFit/>
          </a:bodyPr>
          <a:lstStyle/>
          <a:p>
            <a:r>
              <a:rPr lang="en-US" sz="2400" dirty="0" smtClean="0"/>
              <a:t>Controlled Exposures to Concentrated Ambient Particles</a:t>
            </a:r>
            <a:endParaRPr lang="en-US" sz="2400" dirty="0"/>
          </a:p>
        </p:txBody>
      </p:sp>
    </p:spTree>
    <p:extLst>
      <p:ext uri="{BB962C8B-B14F-4D97-AF65-F5344CB8AC3E}">
        <p14:creationId xmlns:p14="http://schemas.microsoft.com/office/powerpoint/2010/main" val="350778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955" y="279241"/>
            <a:ext cx="4185761" cy="646331"/>
          </a:xfrm>
          <a:prstGeom prst="rect">
            <a:avLst/>
          </a:prstGeom>
          <a:noFill/>
        </p:spPr>
        <p:txBody>
          <a:bodyPr wrap="none" rtlCol="0">
            <a:spAutoFit/>
          </a:bodyPr>
          <a:lstStyle/>
          <a:p>
            <a:r>
              <a:rPr lang="en-US" sz="3600" dirty="0" smtClean="0"/>
              <a:t>Acknowledgements</a:t>
            </a:r>
            <a:endParaRPr lang="en-US" sz="3600" dirty="0"/>
          </a:p>
        </p:txBody>
      </p:sp>
      <p:sp>
        <p:nvSpPr>
          <p:cNvPr id="4" name="Slide Number Placeholder 3"/>
          <p:cNvSpPr>
            <a:spLocks noGrp="1"/>
          </p:cNvSpPr>
          <p:nvPr>
            <p:ph type="sldNum" sz="quarter" idx="12"/>
          </p:nvPr>
        </p:nvSpPr>
        <p:spPr/>
        <p:txBody>
          <a:bodyPr/>
          <a:lstStyle/>
          <a:p>
            <a:fld id="{3806BC1B-E7A8-45A9-AFC2-194280B55D02}" type="slidenum">
              <a:rPr lang="en-US" smtClean="0"/>
              <a:t>2</a:t>
            </a:fld>
            <a:endParaRPr lang="en-US"/>
          </a:p>
        </p:txBody>
      </p:sp>
      <p:sp>
        <p:nvSpPr>
          <p:cNvPr id="3" name="TextBox 2"/>
          <p:cNvSpPr txBox="1"/>
          <p:nvPr/>
        </p:nvSpPr>
        <p:spPr>
          <a:xfrm>
            <a:off x="5141129" y="2030930"/>
            <a:ext cx="1767920" cy="1015663"/>
          </a:xfrm>
          <a:prstGeom prst="rect">
            <a:avLst/>
          </a:prstGeom>
          <a:noFill/>
          <a:ln>
            <a:solidFill>
              <a:srgbClr val="000000"/>
            </a:solidFill>
          </a:ln>
        </p:spPr>
        <p:txBody>
          <a:bodyPr wrap="none" rtlCol="0">
            <a:spAutoFit/>
          </a:bodyPr>
          <a:lstStyle/>
          <a:p>
            <a:pPr algn="ctr"/>
            <a:r>
              <a:rPr lang="en-US" sz="2400" dirty="0" smtClean="0"/>
              <a:t>USC</a:t>
            </a:r>
          </a:p>
          <a:p>
            <a:pPr algn="ctr"/>
            <a:r>
              <a:rPr lang="en-US" dirty="0" smtClean="0"/>
              <a:t>Scott Fruin</a:t>
            </a:r>
          </a:p>
          <a:p>
            <a:pPr algn="ctr"/>
            <a:r>
              <a:rPr lang="en-US" dirty="0" err="1" smtClean="0"/>
              <a:t>Neelakshi</a:t>
            </a:r>
            <a:r>
              <a:rPr lang="en-US" dirty="0" smtClean="0"/>
              <a:t> </a:t>
            </a:r>
            <a:r>
              <a:rPr lang="en-US" dirty="0" err="1" smtClean="0"/>
              <a:t>Hudda</a:t>
            </a:r>
            <a:endParaRPr lang="en-US" dirty="0" smtClean="0"/>
          </a:p>
        </p:txBody>
      </p:sp>
      <p:sp>
        <p:nvSpPr>
          <p:cNvPr id="9" name="TextBox 8"/>
          <p:cNvSpPr txBox="1"/>
          <p:nvPr/>
        </p:nvSpPr>
        <p:spPr>
          <a:xfrm>
            <a:off x="1097453" y="2050933"/>
            <a:ext cx="2961195" cy="2400657"/>
          </a:xfrm>
          <a:prstGeom prst="rect">
            <a:avLst/>
          </a:prstGeom>
          <a:noFill/>
          <a:ln>
            <a:solidFill>
              <a:srgbClr val="000000"/>
            </a:solidFill>
          </a:ln>
        </p:spPr>
        <p:txBody>
          <a:bodyPr wrap="none" rtlCol="0">
            <a:spAutoFit/>
          </a:bodyPr>
          <a:lstStyle/>
          <a:p>
            <a:pPr algn="ctr"/>
            <a:r>
              <a:rPr lang="en-US" sz="2400" dirty="0" smtClean="0"/>
              <a:t>UW</a:t>
            </a:r>
          </a:p>
          <a:p>
            <a:pPr algn="ctr"/>
            <a:r>
              <a:rPr lang="en-US" dirty="0" smtClean="0"/>
              <a:t>Michael </a:t>
            </a:r>
            <a:r>
              <a:rPr lang="en-US" dirty="0"/>
              <a:t>G. Yost</a:t>
            </a:r>
          </a:p>
          <a:p>
            <a:pPr algn="ctr"/>
            <a:r>
              <a:rPr lang="en-US" dirty="0"/>
              <a:t>Christopher D.  Simpson</a:t>
            </a:r>
          </a:p>
          <a:p>
            <a:pPr algn="ctr"/>
            <a:r>
              <a:rPr lang="en-US" dirty="0"/>
              <a:t>Erin Riley</a:t>
            </a:r>
          </a:p>
          <a:p>
            <a:pPr algn="ctr"/>
            <a:r>
              <a:rPr lang="en-US" dirty="0"/>
              <a:t>Timothy R. Gould</a:t>
            </a:r>
          </a:p>
          <a:p>
            <a:pPr algn="ctr"/>
            <a:r>
              <a:rPr lang="en-US" dirty="0" smtClean="0"/>
              <a:t>Kris Hartin</a:t>
            </a:r>
            <a:br>
              <a:rPr lang="en-US" dirty="0" smtClean="0"/>
            </a:br>
            <a:r>
              <a:rPr lang="en-US" dirty="0" smtClean="0"/>
              <a:t>Sarunporn </a:t>
            </a:r>
            <a:r>
              <a:rPr lang="en-US" dirty="0" err="1" smtClean="0"/>
              <a:t>Booonyarattaphan</a:t>
            </a:r>
            <a:endParaRPr lang="en-US" dirty="0" smtClean="0"/>
          </a:p>
          <a:p>
            <a:pPr algn="ctr"/>
            <a:r>
              <a:rPr lang="en-US" dirty="0" err="1" smtClean="0"/>
              <a:t>Jecca</a:t>
            </a:r>
            <a:r>
              <a:rPr lang="en-US" dirty="0" smtClean="0"/>
              <a:t> </a:t>
            </a:r>
            <a:r>
              <a:rPr lang="en-US" dirty="0" err="1" smtClean="0"/>
              <a:t>Canet</a:t>
            </a:r>
            <a:endParaRPr lang="en-US" dirty="0"/>
          </a:p>
        </p:txBody>
      </p:sp>
    </p:spTree>
    <p:extLst>
      <p:ext uri="{BB962C8B-B14F-4D97-AF65-F5344CB8AC3E}">
        <p14:creationId xmlns:p14="http://schemas.microsoft.com/office/powerpoint/2010/main" val="187406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03" y="1970939"/>
            <a:ext cx="7489265" cy="273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537" y="5921298"/>
            <a:ext cx="8470717" cy="646331"/>
          </a:xfrm>
          <a:prstGeom prst="rect">
            <a:avLst/>
          </a:prstGeom>
          <a:noFill/>
        </p:spPr>
        <p:txBody>
          <a:bodyPr wrap="none" rtlCol="0">
            <a:spAutoFit/>
          </a:bodyPr>
          <a:lstStyle/>
          <a:p>
            <a:r>
              <a:rPr lang="en-US" dirty="0"/>
              <a:t>ACI EUROPE UFP Study </a:t>
            </a:r>
            <a:r>
              <a:rPr lang="en-US" dirty="0" smtClean="0"/>
              <a:t>2012</a:t>
            </a:r>
          </a:p>
          <a:p>
            <a:r>
              <a:rPr lang="en-US" sz="1200" dirty="0" smtClean="0"/>
              <a:t> </a:t>
            </a:r>
            <a:r>
              <a:rPr lang="en-US" sz="1200" dirty="0"/>
              <a:t>(</a:t>
            </a:r>
            <a:r>
              <a:rPr lang="en-US" sz="1200" dirty="0">
                <a:hlinkClick r:id="rId3"/>
              </a:rPr>
              <a:t>https://</a:t>
            </a:r>
            <a:r>
              <a:rPr lang="en-US" sz="1200" dirty="0" smtClean="0">
                <a:hlinkClick r:id="rId3"/>
              </a:rPr>
              <a:t>www.cph.dk/contentassets/04a9b35237a547d1a924ea3c9df25c31/aci-europe-study-on-ultrafine-particles-at-airports.pdf</a:t>
            </a:r>
            <a:r>
              <a:rPr lang="en-US" sz="1200" dirty="0" smtClean="0"/>
              <a:t> </a:t>
            </a:r>
            <a:r>
              <a:rPr lang="en-US" dirty="0" smtClean="0"/>
              <a:t>)</a:t>
            </a:r>
            <a:endParaRPr lang="en-US" dirty="0"/>
          </a:p>
        </p:txBody>
      </p:sp>
      <p:sp>
        <p:nvSpPr>
          <p:cNvPr id="3" name="TextBox 2"/>
          <p:cNvSpPr txBox="1"/>
          <p:nvPr/>
        </p:nvSpPr>
        <p:spPr>
          <a:xfrm>
            <a:off x="1293541" y="1382752"/>
            <a:ext cx="2558264" cy="369332"/>
          </a:xfrm>
          <a:prstGeom prst="rect">
            <a:avLst/>
          </a:prstGeom>
          <a:noFill/>
        </p:spPr>
        <p:txBody>
          <a:bodyPr wrap="none" rtlCol="0">
            <a:spAutoFit/>
          </a:bodyPr>
          <a:lstStyle/>
          <a:p>
            <a:r>
              <a:rPr lang="en-US" b="1" dirty="0" smtClean="0">
                <a:solidFill>
                  <a:srgbClr val="FF0000"/>
                </a:solidFill>
              </a:rPr>
              <a:t>Ultrafine Particles (UFPs)</a:t>
            </a:r>
            <a:endParaRPr lang="en-US" b="1" dirty="0">
              <a:solidFill>
                <a:srgbClr val="FF0000"/>
              </a:solidFill>
            </a:endParaRPr>
          </a:p>
        </p:txBody>
      </p:sp>
      <p:cxnSp>
        <p:nvCxnSpPr>
          <p:cNvPr id="5" name="Straight Arrow Connector 4"/>
          <p:cNvCxnSpPr/>
          <p:nvPr/>
        </p:nvCxnSpPr>
        <p:spPr>
          <a:xfrm flipH="1" flipV="1">
            <a:off x="1483112" y="1906859"/>
            <a:ext cx="1672683" cy="111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19814" y="446050"/>
            <a:ext cx="4370492" cy="523220"/>
          </a:xfrm>
          <a:prstGeom prst="rect">
            <a:avLst/>
          </a:prstGeom>
          <a:noFill/>
        </p:spPr>
        <p:txBody>
          <a:bodyPr wrap="none" rtlCol="0">
            <a:spAutoFit/>
          </a:bodyPr>
          <a:lstStyle/>
          <a:p>
            <a:r>
              <a:rPr lang="en-US" sz="2800" dirty="0" smtClean="0"/>
              <a:t>What are Ultrafine Particles?</a:t>
            </a:r>
            <a:endParaRPr lang="en-US" sz="2800" dirty="0"/>
          </a:p>
        </p:txBody>
      </p:sp>
    </p:spTree>
    <p:extLst>
      <p:ext uri="{BB962C8B-B14F-4D97-AF65-F5344CB8AC3E}">
        <p14:creationId xmlns:p14="http://schemas.microsoft.com/office/powerpoint/2010/main" val="264798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854" y="245326"/>
            <a:ext cx="7025269" cy="954107"/>
          </a:xfrm>
          <a:prstGeom prst="rect">
            <a:avLst/>
          </a:prstGeom>
          <a:noFill/>
        </p:spPr>
        <p:txBody>
          <a:bodyPr wrap="square" rtlCol="0">
            <a:spAutoFit/>
          </a:bodyPr>
          <a:lstStyle/>
          <a:p>
            <a:pPr algn="ctr"/>
            <a:r>
              <a:rPr lang="en-US" sz="2800" dirty="0" smtClean="0"/>
              <a:t>Occupational exposures to UFP are known to be high in some settings.</a:t>
            </a:r>
          </a:p>
        </p:txBody>
      </p:sp>
      <p:sp>
        <p:nvSpPr>
          <p:cNvPr id="3" name="TextBox 2"/>
          <p:cNvSpPr txBox="1"/>
          <p:nvPr/>
        </p:nvSpPr>
        <p:spPr>
          <a:xfrm>
            <a:off x="301084" y="6244682"/>
            <a:ext cx="7416197" cy="369332"/>
          </a:xfrm>
          <a:prstGeom prst="rect">
            <a:avLst/>
          </a:prstGeom>
          <a:noFill/>
        </p:spPr>
        <p:txBody>
          <a:bodyPr wrap="none" rtlCol="0">
            <a:spAutoFit/>
          </a:bodyPr>
          <a:lstStyle/>
          <a:p>
            <a:r>
              <a:rPr lang="en-US" dirty="0" smtClean="0"/>
              <a:t>Moller et al (2014) </a:t>
            </a:r>
            <a:r>
              <a:rPr lang="en-US" dirty="0" err="1" smtClean="0"/>
              <a:t>PLoS</a:t>
            </a:r>
            <a:r>
              <a:rPr lang="en-US" dirty="0" smtClean="0"/>
              <a:t> ONE 9(9): e106671, doi:10.137/journal.pone.006671</a:t>
            </a:r>
            <a:endParaRPr lang="en-US" dirty="0"/>
          </a:p>
        </p:txBody>
      </p:sp>
      <p:sp>
        <p:nvSpPr>
          <p:cNvPr id="4" name="Rectangle 3"/>
          <p:cNvSpPr/>
          <p:nvPr/>
        </p:nvSpPr>
        <p:spPr>
          <a:xfrm>
            <a:off x="0" y="2153295"/>
            <a:ext cx="2330605" cy="2031325"/>
          </a:xfrm>
          <a:prstGeom prst="rect">
            <a:avLst/>
          </a:prstGeom>
        </p:spPr>
        <p:txBody>
          <a:bodyPr wrap="square">
            <a:spAutoFit/>
          </a:bodyPr>
          <a:lstStyle/>
          <a:p>
            <a:r>
              <a:rPr lang="en-US" dirty="0"/>
              <a:t>A map of personal exposure concentrations for workers at the Copenhagen airport in Autumn of 2012 is shown at right.</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663"/>
          <a:stretch/>
        </p:blipFill>
        <p:spPr bwMode="auto">
          <a:xfrm>
            <a:off x="2410531" y="1349298"/>
            <a:ext cx="6669206" cy="465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09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467886"/>
            <a:ext cx="1844159" cy="369332"/>
          </a:xfrm>
          <a:prstGeom prst="rect">
            <a:avLst/>
          </a:prstGeom>
          <a:noFill/>
        </p:spPr>
        <p:txBody>
          <a:bodyPr wrap="none" rtlCol="0">
            <a:spAutoFit/>
          </a:bodyPr>
          <a:lstStyle/>
          <a:p>
            <a:r>
              <a:rPr lang="en-US" dirty="0" err="1" smtClean="0"/>
              <a:t>Hudda</a:t>
            </a:r>
            <a:r>
              <a:rPr lang="en-US" dirty="0" smtClean="0"/>
              <a:t> et al, 2014</a:t>
            </a:r>
            <a:endParaRPr lang="en-US" dirty="0"/>
          </a:p>
        </p:txBody>
      </p:sp>
      <p:sp>
        <p:nvSpPr>
          <p:cNvPr id="2" name="TextBox 1"/>
          <p:cNvSpPr txBox="1"/>
          <p:nvPr/>
        </p:nvSpPr>
        <p:spPr>
          <a:xfrm>
            <a:off x="2364806" y="483065"/>
            <a:ext cx="4522392" cy="584775"/>
          </a:xfrm>
          <a:prstGeom prst="rect">
            <a:avLst/>
          </a:prstGeom>
          <a:noFill/>
        </p:spPr>
        <p:txBody>
          <a:bodyPr wrap="none" rtlCol="0">
            <a:spAutoFit/>
          </a:bodyPr>
          <a:lstStyle/>
          <a:p>
            <a:r>
              <a:rPr lang="en-US" sz="3200" dirty="0" smtClean="0"/>
              <a:t>Sampling Routes near LAX</a:t>
            </a:r>
            <a:endParaRPr lang="en-US" sz="3200" dirty="0"/>
          </a:p>
        </p:txBody>
      </p:sp>
      <p:grpSp>
        <p:nvGrpSpPr>
          <p:cNvPr id="37913" name="Group 37912"/>
          <p:cNvGrpSpPr/>
          <p:nvPr/>
        </p:nvGrpSpPr>
        <p:grpSpPr>
          <a:xfrm>
            <a:off x="990599" y="1608666"/>
            <a:ext cx="5579534" cy="4080933"/>
            <a:chOff x="1921933" y="838200"/>
            <a:chExt cx="5579534" cy="4080933"/>
          </a:xfrm>
        </p:grpSpPr>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06" t="35646" r="19166" b="18744"/>
            <a:stretch/>
          </p:blipFill>
          <p:spPr bwMode="auto">
            <a:xfrm>
              <a:off x="1921933" y="838200"/>
              <a:ext cx="5579534" cy="408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H="1">
              <a:off x="3615266" y="2362200"/>
              <a:ext cx="8467" cy="4910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860799" y="2379133"/>
              <a:ext cx="8467" cy="4910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38601" y="2548467"/>
              <a:ext cx="16933" cy="7873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623734" y="2116667"/>
              <a:ext cx="50799" cy="279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69269" y="2142067"/>
              <a:ext cx="313264" cy="287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77271" y="2396067"/>
              <a:ext cx="2455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77267" y="2396066"/>
              <a:ext cx="25401" cy="9736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004738" y="3327400"/>
              <a:ext cx="431795"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97400" y="2404532"/>
              <a:ext cx="8469" cy="11176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23739" y="2827867"/>
              <a:ext cx="237061"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99467" y="2116666"/>
              <a:ext cx="0" cy="3471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072469" y="2455333"/>
              <a:ext cx="135464"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80471" y="3505201"/>
              <a:ext cx="2455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75200" y="3183467"/>
              <a:ext cx="8467" cy="3386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749805" y="3175000"/>
              <a:ext cx="431795"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98533" y="2506132"/>
              <a:ext cx="1"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63069" y="2404532"/>
              <a:ext cx="126997" cy="101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88466" y="2074332"/>
              <a:ext cx="0" cy="3471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080005" y="2040467"/>
              <a:ext cx="474128" cy="16932"/>
            </a:xfrm>
            <a:prstGeom prst="line">
              <a:avLst/>
            </a:prstGeom>
            <a:ln w="57150">
              <a:solidFill>
                <a:srgbClr val="18F62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62600" y="2015067"/>
              <a:ext cx="16939" cy="1507067"/>
            </a:xfrm>
            <a:prstGeom prst="line">
              <a:avLst/>
            </a:prstGeom>
            <a:ln w="57150">
              <a:solidFill>
                <a:srgbClr val="18F62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562600" y="3496733"/>
              <a:ext cx="17780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748866" y="1862666"/>
              <a:ext cx="8467" cy="161713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23471" y="1888067"/>
              <a:ext cx="2455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935133" y="1871134"/>
              <a:ext cx="16935" cy="19557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901272" y="3843867"/>
              <a:ext cx="21166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95999" y="1854201"/>
              <a:ext cx="16935" cy="19557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104471" y="1879601"/>
              <a:ext cx="2455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316133" y="1862669"/>
              <a:ext cx="25401" cy="198966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6544733" y="1583267"/>
              <a:ext cx="8467" cy="22521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333071" y="3835401"/>
              <a:ext cx="2455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544738" y="1566334"/>
              <a:ext cx="2455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764866" y="1524001"/>
              <a:ext cx="8467" cy="22521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6781807" y="3742267"/>
              <a:ext cx="160861" cy="44873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flipH="1">
            <a:off x="6883405" y="2032000"/>
            <a:ext cx="541862"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891871" y="3098800"/>
            <a:ext cx="541862"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915" name="TextBox 37914"/>
          <p:cNvSpPr txBox="1"/>
          <p:nvPr/>
        </p:nvSpPr>
        <p:spPr>
          <a:xfrm>
            <a:off x="7476067" y="1845734"/>
            <a:ext cx="1426416" cy="369332"/>
          </a:xfrm>
          <a:prstGeom prst="rect">
            <a:avLst/>
          </a:prstGeom>
          <a:noFill/>
        </p:spPr>
        <p:txBody>
          <a:bodyPr wrap="none" rtlCol="0">
            <a:spAutoFit/>
          </a:bodyPr>
          <a:lstStyle/>
          <a:p>
            <a:r>
              <a:rPr lang="en-US" dirty="0" smtClean="0"/>
              <a:t>USC platform</a:t>
            </a:r>
            <a:endParaRPr lang="en-US" dirty="0"/>
          </a:p>
        </p:txBody>
      </p:sp>
      <p:sp>
        <p:nvSpPr>
          <p:cNvPr id="85" name="TextBox 84"/>
          <p:cNvSpPr txBox="1"/>
          <p:nvPr/>
        </p:nvSpPr>
        <p:spPr>
          <a:xfrm>
            <a:off x="7509933" y="2887134"/>
            <a:ext cx="1426416" cy="369332"/>
          </a:xfrm>
          <a:prstGeom prst="rect">
            <a:avLst/>
          </a:prstGeom>
          <a:noFill/>
        </p:spPr>
        <p:txBody>
          <a:bodyPr wrap="none" rtlCol="0">
            <a:spAutoFit/>
          </a:bodyPr>
          <a:lstStyle/>
          <a:p>
            <a:r>
              <a:rPr lang="en-US" dirty="0" smtClean="0"/>
              <a:t>UW platform</a:t>
            </a:r>
            <a:endParaRPr lang="en-US" dirty="0"/>
          </a:p>
        </p:txBody>
      </p:sp>
      <p:cxnSp>
        <p:nvCxnSpPr>
          <p:cNvPr id="86" name="Straight Connector 85"/>
          <p:cNvCxnSpPr/>
          <p:nvPr/>
        </p:nvCxnSpPr>
        <p:spPr>
          <a:xfrm flipH="1">
            <a:off x="6908804" y="3979334"/>
            <a:ext cx="541862"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543800" y="3750734"/>
            <a:ext cx="627095" cy="369332"/>
          </a:xfrm>
          <a:prstGeom prst="rect">
            <a:avLst/>
          </a:prstGeom>
          <a:noFill/>
        </p:spPr>
        <p:txBody>
          <a:bodyPr wrap="none" rtlCol="0">
            <a:spAutoFit/>
          </a:bodyPr>
          <a:lstStyle/>
          <a:p>
            <a:r>
              <a:rPr lang="en-US" dirty="0" smtClean="0"/>
              <a:t>both</a:t>
            </a:r>
            <a:endParaRPr lang="en-US" dirty="0"/>
          </a:p>
        </p:txBody>
      </p:sp>
    </p:spTree>
    <p:extLst>
      <p:ext uri="{BB962C8B-B14F-4D97-AF65-F5344CB8AC3E}">
        <p14:creationId xmlns:p14="http://schemas.microsoft.com/office/powerpoint/2010/main" val="101175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382" y="3243943"/>
            <a:ext cx="6344687"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2901" y="304800"/>
            <a:ext cx="7702899" cy="1200329"/>
          </a:xfrm>
          <a:prstGeom prst="rect">
            <a:avLst/>
          </a:prstGeom>
        </p:spPr>
        <p:txBody>
          <a:bodyPr wrap="square">
            <a:spAutoFit/>
          </a:bodyPr>
          <a:lstStyle/>
          <a:p>
            <a:r>
              <a:rPr lang="en-US" sz="3600" dirty="0" smtClean="0"/>
              <a:t>Examining Local Background Values Reveals the Aircraft Impacts</a:t>
            </a:r>
            <a:endParaRPr lang="en-US" sz="3600" dirty="0"/>
          </a:p>
        </p:txBody>
      </p:sp>
      <p:sp>
        <p:nvSpPr>
          <p:cNvPr id="3" name="TextBox 2"/>
          <p:cNvSpPr txBox="1"/>
          <p:nvPr/>
        </p:nvSpPr>
        <p:spPr>
          <a:xfrm>
            <a:off x="793821" y="1718268"/>
            <a:ext cx="729510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Apply rolling 5</a:t>
            </a:r>
            <a:r>
              <a:rPr lang="en-US" sz="2400" baseline="30000" dirty="0" smtClean="0"/>
              <a:t>th</a:t>
            </a:r>
            <a:r>
              <a:rPr lang="en-US" sz="2400" dirty="0" smtClean="0"/>
              <a:t> percentile of 1 second data using a 30 second window</a:t>
            </a:r>
          </a:p>
          <a:p>
            <a:pPr marL="285750" indent="-285750">
              <a:buFont typeface="Arial" panose="020B0604020202020204" pitchFamily="34" charset="0"/>
              <a:buChar char="•"/>
            </a:pPr>
            <a:r>
              <a:rPr lang="en-US" sz="2400" dirty="0" smtClean="0"/>
              <a:t>This removes local scale impacts</a:t>
            </a:r>
          </a:p>
        </p:txBody>
      </p:sp>
      <p:sp>
        <p:nvSpPr>
          <p:cNvPr id="5" name="TextBox 4"/>
          <p:cNvSpPr txBox="1"/>
          <p:nvPr/>
        </p:nvSpPr>
        <p:spPr>
          <a:xfrm>
            <a:off x="76200" y="6154620"/>
            <a:ext cx="2382127" cy="369332"/>
          </a:xfrm>
          <a:prstGeom prst="rect">
            <a:avLst/>
          </a:prstGeom>
          <a:noFill/>
        </p:spPr>
        <p:txBody>
          <a:bodyPr wrap="none" rtlCol="0">
            <a:spAutoFit/>
          </a:bodyPr>
          <a:lstStyle/>
          <a:p>
            <a:r>
              <a:rPr lang="en-US" dirty="0" err="1" smtClean="0"/>
              <a:t>Hudda</a:t>
            </a:r>
            <a:r>
              <a:rPr lang="en-US" dirty="0" smtClean="0"/>
              <a:t> et al, ES&amp;T 2014</a:t>
            </a:r>
            <a:endParaRPr lang="en-US" dirty="0"/>
          </a:p>
        </p:txBody>
      </p:sp>
    </p:spTree>
    <p:extLst>
      <p:ext uri="{BB962C8B-B14F-4D97-AF65-F5344CB8AC3E}">
        <p14:creationId xmlns:p14="http://schemas.microsoft.com/office/powerpoint/2010/main" val="1876435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05" t="18685" r="30450" b="44975"/>
          <a:stretch/>
        </p:blipFill>
        <p:spPr bwMode="auto">
          <a:xfrm>
            <a:off x="2282370" y="1525099"/>
            <a:ext cx="4519459" cy="394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6154620"/>
            <a:ext cx="2382127" cy="369332"/>
          </a:xfrm>
          <a:prstGeom prst="rect">
            <a:avLst/>
          </a:prstGeom>
          <a:noFill/>
        </p:spPr>
        <p:txBody>
          <a:bodyPr wrap="none" rtlCol="0">
            <a:spAutoFit/>
          </a:bodyPr>
          <a:lstStyle/>
          <a:p>
            <a:r>
              <a:rPr lang="en-US" dirty="0" err="1" smtClean="0"/>
              <a:t>Hudda</a:t>
            </a:r>
            <a:r>
              <a:rPr lang="en-US" dirty="0" smtClean="0"/>
              <a:t> et al, ES&amp;T 2014</a:t>
            </a:r>
            <a:endParaRPr lang="en-US" dirty="0"/>
          </a:p>
        </p:txBody>
      </p:sp>
      <p:sp>
        <p:nvSpPr>
          <p:cNvPr id="6" name="TextBox 5"/>
          <p:cNvSpPr txBox="1"/>
          <p:nvPr/>
        </p:nvSpPr>
        <p:spPr>
          <a:xfrm>
            <a:off x="1348804" y="209550"/>
            <a:ext cx="6896263" cy="954107"/>
          </a:xfrm>
          <a:prstGeom prst="rect">
            <a:avLst/>
          </a:prstGeom>
          <a:noFill/>
        </p:spPr>
        <p:txBody>
          <a:bodyPr wrap="square" rtlCol="0">
            <a:spAutoFit/>
          </a:bodyPr>
          <a:lstStyle/>
          <a:p>
            <a:r>
              <a:rPr lang="en-US" sz="2800" dirty="0" smtClean="0"/>
              <a:t>Area-weighted number concentration equivalent to ~ half the freeways in LA!</a:t>
            </a:r>
            <a:endParaRPr lang="en-US" sz="2800" dirty="0"/>
          </a:p>
        </p:txBody>
      </p:sp>
      <p:sp>
        <p:nvSpPr>
          <p:cNvPr id="7" name="TextBox 6"/>
          <p:cNvSpPr txBox="1"/>
          <p:nvPr/>
        </p:nvSpPr>
        <p:spPr>
          <a:xfrm>
            <a:off x="1543050" y="1771650"/>
            <a:ext cx="778418" cy="369332"/>
          </a:xfrm>
          <a:prstGeom prst="rect">
            <a:avLst/>
          </a:prstGeom>
          <a:noFill/>
        </p:spPr>
        <p:txBody>
          <a:bodyPr wrap="none" rtlCol="0">
            <a:spAutoFit/>
          </a:bodyPr>
          <a:lstStyle/>
          <a:p>
            <a:r>
              <a:rPr lang="en-US" dirty="0" smtClean="0"/>
              <a:t>10</a:t>
            </a:r>
            <a:r>
              <a:rPr lang="en-US" baseline="30000" dirty="0" smtClean="0"/>
              <a:t>3</a:t>
            </a:r>
            <a:r>
              <a:rPr lang="en-US" dirty="0" smtClean="0"/>
              <a:t>/cc</a:t>
            </a:r>
            <a:endParaRPr lang="en-US" dirty="0"/>
          </a:p>
        </p:txBody>
      </p:sp>
    </p:spTree>
    <p:extLst>
      <p:ext uri="{BB962C8B-B14F-4D97-AF65-F5344CB8AC3E}">
        <p14:creationId xmlns:p14="http://schemas.microsoft.com/office/powerpoint/2010/main" val="103011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24337" y="1567542"/>
            <a:ext cx="5678881" cy="4406028"/>
            <a:chOff x="1224337" y="1567542"/>
            <a:chExt cx="5678881" cy="4406028"/>
          </a:xfrm>
        </p:grpSpPr>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337" y="1567542"/>
              <a:ext cx="5678881" cy="440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97000" y="2184400"/>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1666" y="1727200"/>
              <a:ext cx="490840" cy="369332"/>
            </a:xfrm>
            <a:prstGeom prst="rect">
              <a:avLst/>
            </a:prstGeom>
            <a:noFill/>
          </p:spPr>
          <p:txBody>
            <a:bodyPr wrap="none" rtlCol="0">
              <a:spAutoFit/>
            </a:bodyPr>
            <a:lstStyle/>
            <a:p>
              <a:r>
                <a:rPr lang="en-US" dirty="0" smtClean="0"/>
                <a:t>nm</a:t>
              </a:r>
              <a:endParaRPr lang="en-US" dirty="0"/>
            </a:p>
          </p:txBody>
        </p:sp>
        <p:sp>
          <p:nvSpPr>
            <p:cNvPr id="10" name="Rectangle 9"/>
            <p:cNvSpPr/>
            <p:nvPr/>
          </p:nvSpPr>
          <p:spPr>
            <a:xfrm>
              <a:off x="1388533" y="2633133"/>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73200" y="3098800"/>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73200" y="3564466"/>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64734" y="3979334"/>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4453467"/>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47800" y="4953000"/>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07067" y="5494866"/>
              <a:ext cx="643467"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0" y="6488668"/>
            <a:ext cx="3023264" cy="369332"/>
          </a:xfrm>
          <a:prstGeom prst="rect">
            <a:avLst/>
          </a:prstGeom>
          <a:noFill/>
        </p:spPr>
        <p:txBody>
          <a:bodyPr wrap="none" rtlCol="0">
            <a:spAutoFit/>
          </a:bodyPr>
          <a:lstStyle/>
          <a:p>
            <a:r>
              <a:rPr lang="en-US" dirty="0" smtClean="0"/>
              <a:t>E.A. Riley  et al </a:t>
            </a:r>
            <a:r>
              <a:rPr lang="en-US" dirty="0" err="1" smtClean="0"/>
              <a:t>Atm</a:t>
            </a:r>
            <a:r>
              <a:rPr lang="en-US" dirty="0" smtClean="0"/>
              <a:t> </a:t>
            </a:r>
            <a:r>
              <a:rPr lang="en-US" dirty="0" err="1" smtClean="0"/>
              <a:t>Env</a:t>
            </a:r>
            <a:r>
              <a:rPr lang="en-US" dirty="0" smtClean="0"/>
              <a:t>, 2016</a:t>
            </a:r>
            <a:endParaRPr lang="en-US" dirty="0"/>
          </a:p>
        </p:txBody>
      </p:sp>
      <p:sp>
        <p:nvSpPr>
          <p:cNvPr id="8" name="TextBox 7"/>
          <p:cNvSpPr txBox="1"/>
          <p:nvPr/>
        </p:nvSpPr>
        <p:spPr>
          <a:xfrm>
            <a:off x="473110" y="255395"/>
            <a:ext cx="8382000" cy="954107"/>
          </a:xfrm>
          <a:prstGeom prst="rect">
            <a:avLst/>
          </a:prstGeom>
          <a:noFill/>
        </p:spPr>
        <p:txBody>
          <a:bodyPr wrap="square" rtlCol="0">
            <a:spAutoFit/>
          </a:bodyPr>
          <a:lstStyle/>
          <a:p>
            <a:r>
              <a:rPr lang="en-US" sz="2800" dirty="0" smtClean="0"/>
              <a:t>Particles between ~25 and 30 nm diameter reveal an extended plume downwind of LAX</a:t>
            </a:r>
            <a:endParaRPr lang="en-US" sz="2800" dirty="0"/>
          </a:p>
        </p:txBody>
      </p:sp>
      <p:sp>
        <p:nvSpPr>
          <p:cNvPr id="7" name="Oval 6"/>
          <p:cNvSpPr/>
          <p:nvPr/>
        </p:nvSpPr>
        <p:spPr>
          <a:xfrm>
            <a:off x="2975887" y="4666594"/>
            <a:ext cx="2689189" cy="925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9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63" t="30457" r="31800" b="14217"/>
          <a:stretch/>
        </p:blipFill>
        <p:spPr bwMode="auto">
          <a:xfrm>
            <a:off x="131645" y="2219093"/>
            <a:ext cx="4284238" cy="331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59366" y="367990"/>
            <a:ext cx="7304049" cy="954107"/>
          </a:xfrm>
          <a:prstGeom prst="rect">
            <a:avLst/>
          </a:prstGeom>
          <a:noFill/>
        </p:spPr>
        <p:txBody>
          <a:bodyPr wrap="square" rtlCol="0">
            <a:spAutoFit/>
          </a:bodyPr>
          <a:lstStyle/>
          <a:p>
            <a:r>
              <a:rPr lang="en-US" sz="2800" dirty="0" smtClean="0"/>
              <a:t>Airport-associated UFP Impacts Revealed Using a Combination of  particle size and concentration</a:t>
            </a:r>
            <a:endParaRPr lang="en-US" sz="2800" dirty="0"/>
          </a:p>
        </p:txBody>
      </p:sp>
      <p:sp>
        <p:nvSpPr>
          <p:cNvPr id="3" name="TextBox 2"/>
          <p:cNvSpPr txBox="1"/>
          <p:nvPr/>
        </p:nvSpPr>
        <p:spPr>
          <a:xfrm>
            <a:off x="613317" y="1839951"/>
            <a:ext cx="3115084" cy="369332"/>
          </a:xfrm>
          <a:prstGeom prst="rect">
            <a:avLst/>
          </a:prstGeom>
          <a:noFill/>
        </p:spPr>
        <p:txBody>
          <a:bodyPr wrap="none" rtlCol="0">
            <a:spAutoFit/>
          </a:bodyPr>
          <a:lstStyle/>
          <a:p>
            <a:r>
              <a:rPr lang="en-US" dirty="0" smtClean="0"/>
              <a:t>All mobile monitoring locations</a:t>
            </a:r>
            <a:endParaRPr lang="en-US" dirty="0"/>
          </a:p>
        </p:txBody>
      </p:sp>
      <p:sp>
        <p:nvSpPr>
          <p:cNvPr id="6" name="TextBox 5"/>
          <p:cNvSpPr txBox="1"/>
          <p:nvPr/>
        </p:nvSpPr>
        <p:spPr>
          <a:xfrm>
            <a:off x="4869367" y="1747024"/>
            <a:ext cx="3816558"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PN &gt;daily 95</a:t>
            </a:r>
            <a:r>
              <a:rPr lang="en-US" baseline="30000" dirty="0" smtClean="0"/>
              <a:t>th</a:t>
            </a:r>
            <a:r>
              <a:rPr lang="en-US" dirty="0" smtClean="0"/>
              <a:t>%; Particle size &lt; 35 nm</a:t>
            </a:r>
            <a:endParaRPr lang="en-US" dirty="0"/>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854" t="30079" r="30843" b="14784"/>
          <a:stretch/>
        </p:blipFill>
        <p:spPr bwMode="auto">
          <a:xfrm>
            <a:off x="4672361" y="2219093"/>
            <a:ext cx="4282068" cy="325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528997" y="4946754"/>
            <a:ext cx="449705" cy="442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50440" y="4357141"/>
            <a:ext cx="449705" cy="442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664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5602</TotalTime>
  <Words>658</Words>
  <Application>Microsoft Office PowerPoint</Application>
  <PresentationFormat>On-screen Show (4:3)</PresentationFormat>
  <Paragraphs>84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Ultrafine Particles Near Airports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Larson</dc:creator>
  <cp:lastModifiedBy>Tim Larson</cp:lastModifiedBy>
  <cp:revision>200</cp:revision>
  <dcterms:created xsi:type="dcterms:W3CDTF">2016-03-17T17:21:22Z</dcterms:created>
  <dcterms:modified xsi:type="dcterms:W3CDTF">2016-12-13T15:26:13Z</dcterms:modified>
</cp:coreProperties>
</file>